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0" r:id="rId1"/>
  </p:sldMasterIdLst>
  <p:handoutMasterIdLst>
    <p:handoutMasterId r:id="rId28"/>
  </p:handoutMasterIdLst>
  <p:sldIdLst>
    <p:sldId id="256" r:id="rId2"/>
    <p:sldId id="257" r:id="rId3"/>
    <p:sldId id="258" r:id="rId4"/>
    <p:sldId id="267" r:id="rId5"/>
    <p:sldId id="268" r:id="rId6"/>
    <p:sldId id="269" r:id="rId7"/>
    <p:sldId id="312" r:id="rId8"/>
    <p:sldId id="316" r:id="rId9"/>
    <p:sldId id="288" r:id="rId10"/>
    <p:sldId id="270" r:id="rId11"/>
    <p:sldId id="271" r:id="rId12"/>
    <p:sldId id="272" r:id="rId13"/>
    <p:sldId id="319" r:id="rId14"/>
    <p:sldId id="320" r:id="rId15"/>
    <p:sldId id="273" r:id="rId16"/>
    <p:sldId id="274" r:id="rId17"/>
    <p:sldId id="275" r:id="rId18"/>
    <p:sldId id="276" r:id="rId19"/>
    <p:sldId id="278" r:id="rId20"/>
    <p:sldId id="286" r:id="rId21"/>
    <p:sldId id="307" r:id="rId22"/>
    <p:sldId id="290" r:id="rId23"/>
    <p:sldId id="308" r:id="rId24"/>
    <p:sldId id="317" r:id="rId25"/>
    <p:sldId id="309" r:id="rId26"/>
    <p:sldId id="306" r:id="rId27"/>
  </p:sldIdLst>
  <p:sldSz cx="9144000" cy="6858000" type="screen4x3"/>
  <p:notesSz cx="6783388"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160"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208" cy="496888"/>
          </a:xfrm>
          <a:prstGeom prst="rect">
            <a:avLst/>
          </a:prstGeom>
        </p:spPr>
        <p:txBody>
          <a:bodyPr vert="horz" lIns="91352" tIns="45676" rIns="91352" bIns="45676" rtlCol="0"/>
          <a:lstStyle>
            <a:lvl1pPr algn="l">
              <a:defRPr sz="1200"/>
            </a:lvl1pPr>
          </a:lstStyle>
          <a:p>
            <a:endParaRPr lang="ru-RU"/>
          </a:p>
        </p:txBody>
      </p:sp>
      <p:sp>
        <p:nvSpPr>
          <p:cNvPr id="3" name="Дата 2"/>
          <p:cNvSpPr>
            <a:spLocks noGrp="1"/>
          </p:cNvSpPr>
          <p:nvPr>
            <p:ph type="dt" sz="quarter" idx="1"/>
          </p:nvPr>
        </p:nvSpPr>
        <p:spPr>
          <a:xfrm>
            <a:off x="3841597" y="0"/>
            <a:ext cx="2940208" cy="496888"/>
          </a:xfrm>
          <a:prstGeom prst="rect">
            <a:avLst/>
          </a:prstGeom>
        </p:spPr>
        <p:txBody>
          <a:bodyPr vert="horz" lIns="91352" tIns="45676" rIns="91352" bIns="45676" rtlCol="0"/>
          <a:lstStyle>
            <a:lvl1pPr algn="r">
              <a:defRPr sz="1200"/>
            </a:lvl1pPr>
          </a:lstStyle>
          <a:p>
            <a:fld id="{DCE6295C-61C3-40DF-9EBE-5D4C902D893F}" type="datetimeFigureOut">
              <a:rPr lang="ru-RU" smtClean="0"/>
              <a:t>15.11.2022</a:t>
            </a:fld>
            <a:endParaRPr lang="ru-RU"/>
          </a:p>
        </p:txBody>
      </p:sp>
      <p:sp>
        <p:nvSpPr>
          <p:cNvPr id="4" name="Нижний колонтитул 3"/>
          <p:cNvSpPr>
            <a:spLocks noGrp="1"/>
          </p:cNvSpPr>
          <p:nvPr>
            <p:ph type="ftr" sz="quarter" idx="2"/>
          </p:nvPr>
        </p:nvSpPr>
        <p:spPr>
          <a:xfrm>
            <a:off x="0" y="9428164"/>
            <a:ext cx="2940208" cy="496887"/>
          </a:xfrm>
          <a:prstGeom prst="rect">
            <a:avLst/>
          </a:prstGeom>
        </p:spPr>
        <p:txBody>
          <a:bodyPr vert="horz" lIns="91352" tIns="45676" rIns="91352" bIns="45676" rtlCol="0" anchor="b"/>
          <a:lstStyle>
            <a:lvl1pPr algn="l">
              <a:defRPr sz="1200"/>
            </a:lvl1pPr>
          </a:lstStyle>
          <a:p>
            <a:endParaRPr lang="ru-RU"/>
          </a:p>
        </p:txBody>
      </p:sp>
      <p:sp>
        <p:nvSpPr>
          <p:cNvPr id="5" name="Номер слайда 4"/>
          <p:cNvSpPr>
            <a:spLocks noGrp="1"/>
          </p:cNvSpPr>
          <p:nvPr>
            <p:ph type="sldNum" sz="quarter" idx="3"/>
          </p:nvPr>
        </p:nvSpPr>
        <p:spPr>
          <a:xfrm>
            <a:off x="3841597" y="9428164"/>
            <a:ext cx="2940208" cy="496887"/>
          </a:xfrm>
          <a:prstGeom prst="rect">
            <a:avLst/>
          </a:prstGeom>
        </p:spPr>
        <p:txBody>
          <a:bodyPr vert="horz" lIns="91352" tIns="45676" rIns="91352" bIns="45676" rtlCol="0" anchor="b"/>
          <a:lstStyle>
            <a:lvl1pPr algn="r">
              <a:defRPr sz="1200"/>
            </a:lvl1pPr>
          </a:lstStyle>
          <a:p>
            <a:fld id="{3DD2FAD3-B2D3-4CA5-BDD2-1CB48D325240}" type="slidenum">
              <a:rPr lang="ru-RU" smtClean="0"/>
              <a:t>‹#›</a:t>
            </a:fld>
            <a:endParaRPr lang="ru-RU"/>
          </a:p>
        </p:txBody>
      </p:sp>
    </p:spTree>
    <p:extLst>
      <p:ext uri="{BB962C8B-B14F-4D97-AF65-F5344CB8AC3E}">
        <p14:creationId xmlns:p14="http://schemas.microsoft.com/office/powerpoint/2010/main" val="27732542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D1081B8-3C01-40D8-9E92-6C3D17B5F575}" type="datetimeFigureOut">
              <a:rPr lang="ru-RU" smtClean="0"/>
              <a:pPr/>
              <a:t>15.11.2022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328E174B-2C72-420F-9BB7-A7C334EF82F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D1081B8-3C01-40D8-9E92-6C3D17B5F57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28E174B-2C72-420F-9BB7-A7C334EF82F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D1081B8-3C01-40D8-9E92-6C3D17B5F57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28E174B-2C72-420F-9BB7-A7C334EF82F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D1081B8-3C01-40D8-9E92-6C3D17B5F57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28E174B-2C72-420F-9BB7-A7C334EF82F1}"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D1081B8-3C01-40D8-9E92-6C3D17B5F575}"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28E174B-2C72-420F-9BB7-A7C334EF82F1}"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D1081B8-3C01-40D8-9E92-6C3D17B5F575}"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28E174B-2C72-420F-9BB7-A7C334EF82F1}"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D1081B8-3C01-40D8-9E92-6C3D17B5F575}" type="datetimeFigureOut">
              <a:rPr lang="ru-RU" smtClean="0"/>
              <a:pPr/>
              <a:t>15.11.2022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28E174B-2C72-420F-9BB7-A7C334EF82F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D1081B8-3C01-40D8-9E92-6C3D17B5F575}" type="datetimeFigureOut">
              <a:rPr lang="ru-RU" smtClean="0"/>
              <a:pPr/>
              <a:t>15.11.2022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28E174B-2C72-420F-9BB7-A7C334EF82F1}"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D1081B8-3C01-40D8-9E92-6C3D17B5F575}" type="datetimeFigureOut">
              <a:rPr lang="ru-RU" smtClean="0"/>
              <a:pPr/>
              <a:t>15.11.2022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28E174B-2C72-420F-9BB7-A7C334EF82F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6D1081B8-3C01-40D8-9E92-6C3D17B5F575}"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28E174B-2C72-420F-9BB7-A7C334EF82F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D1081B8-3C01-40D8-9E92-6C3D17B5F575}" type="datetimeFigureOut">
              <a:rPr lang="ru-RU" smtClean="0"/>
              <a:pPr/>
              <a:t>15.11.2022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328E174B-2C72-420F-9BB7-A7C334EF82F1}"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1081B8-3C01-40D8-9E92-6C3D17B5F575}" type="datetimeFigureOut">
              <a:rPr lang="ru-RU" smtClean="0"/>
              <a:pPr/>
              <a:t>15.11.2022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8E174B-2C72-420F-9BB7-A7C334EF82F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pmpkmoin@gmail.com" TargetMode="External"/><Relationship Id="rId2" Type="http://schemas.openxmlformats.org/officeDocument/2006/relationships/hyperlink" Target="http://rco03.r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dirty="0" smtClean="0"/>
              <a:t>Государственная итоговая аттестация </a:t>
            </a:r>
            <a:br>
              <a:rPr lang="ru-RU" dirty="0" smtClean="0"/>
            </a:br>
            <a:r>
              <a:rPr lang="ru-RU" dirty="0" smtClean="0"/>
              <a:t>выпускников </a:t>
            </a:r>
            <a:r>
              <a:rPr smtClean="0"/>
              <a:t>IX</a:t>
            </a:r>
            <a:r>
              <a:rPr lang="ru-RU" dirty="0" smtClean="0"/>
              <a:t> классов</a:t>
            </a:r>
            <a:endParaRPr lang="ru-RU" dirty="0"/>
          </a:p>
        </p:txBody>
      </p:sp>
      <p:pic>
        <p:nvPicPr>
          <p:cNvPr id="4" name="Рисунок 3" descr="герб школы маленький.jpg"/>
          <p:cNvPicPr>
            <a:picLocks noChangeAspect="1"/>
          </p:cNvPicPr>
          <p:nvPr/>
        </p:nvPicPr>
        <p:blipFill>
          <a:blip r:embed="rId2"/>
          <a:stretch>
            <a:fillRect/>
          </a:stretch>
        </p:blipFill>
        <p:spPr>
          <a:xfrm>
            <a:off x="3857620" y="357166"/>
            <a:ext cx="1178600" cy="1139314"/>
          </a:xfrm>
          <a:prstGeom prst="rect">
            <a:avLst/>
          </a:prstGeom>
        </p:spPr>
      </p:pic>
      <p:sp>
        <p:nvSpPr>
          <p:cNvPr id="3" name="TextBox 2"/>
          <p:cNvSpPr txBox="1"/>
          <p:nvPr/>
        </p:nvSpPr>
        <p:spPr>
          <a:xfrm>
            <a:off x="4067944" y="3789040"/>
            <a:ext cx="4536504" cy="1200329"/>
          </a:xfrm>
          <a:prstGeom prst="rect">
            <a:avLst/>
          </a:prstGeom>
          <a:noFill/>
        </p:spPr>
        <p:txBody>
          <a:bodyPr wrap="square" rtlCol="0">
            <a:spAutoFit/>
          </a:bodyPr>
          <a:lstStyle/>
          <a:p>
            <a:r>
              <a:rPr lang="ru-RU" dirty="0" err="1" smtClean="0"/>
              <a:t>Муханова</a:t>
            </a:r>
            <a:r>
              <a:rPr lang="ru-RU" dirty="0" smtClean="0"/>
              <a:t> Елена Сергеевна,</a:t>
            </a:r>
          </a:p>
          <a:p>
            <a:r>
              <a:rPr lang="ru-RU" dirty="0"/>
              <a:t>з</a:t>
            </a:r>
            <a:r>
              <a:rPr lang="ru-RU" dirty="0" smtClean="0"/>
              <a:t>аместитель директора по УВР</a:t>
            </a:r>
          </a:p>
          <a:p>
            <a:r>
              <a:rPr lang="ru-RU" dirty="0" smtClean="0"/>
              <a:t>тел.55-63-23, </a:t>
            </a:r>
          </a:p>
          <a:p>
            <a:r>
              <a:rPr lang="en-US" dirty="0"/>
              <a:t>e</a:t>
            </a:r>
            <a:r>
              <a:rPr lang="en-US" dirty="0" smtClean="0"/>
              <a:t>-mail</a:t>
            </a:r>
            <a:r>
              <a:rPr lang="ru-RU" dirty="0" smtClean="0"/>
              <a:t>: </a:t>
            </a:r>
            <a:r>
              <a:rPr lang="en-US" dirty="0"/>
              <a:t>school</a:t>
            </a:r>
            <a:r>
              <a:rPr lang="ru-RU" dirty="0"/>
              <a:t>_</a:t>
            </a:r>
            <a:r>
              <a:rPr lang="en-US" dirty="0"/>
              <a:t>47@govrb.ru</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5650125"/>
          </a:xfrm>
        </p:spPr>
        <p:txBody>
          <a:bodyPr>
            <a:normAutofit fontScale="92500" lnSpcReduction="10000"/>
          </a:bodyPr>
          <a:lstStyle/>
          <a:p>
            <a:r>
              <a:rPr lang="ru-RU" dirty="0" smtClean="0"/>
              <a:t>Федеральная служба по надзору в сфере образования и науки. </a:t>
            </a:r>
            <a:br>
              <a:rPr lang="ru-RU" dirty="0" smtClean="0"/>
            </a:br>
            <a:r>
              <a:rPr lang="ru-RU" dirty="0" smtClean="0"/>
              <a:t>(далее – </a:t>
            </a:r>
            <a:r>
              <a:rPr lang="ru-RU" dirty="0" err="1" smtClean="0">
                <a:solidFill>
                  <a:srgbClr val="FF0000"/>
                </a:solidFill>
              </a:rPr>
              <a:t>Рособрнадзор</a:t>
            </a:r>
            <a:r>
              <a:rPr lang="ru-RU" dirty="0" smtClean="0"/>
              <a:t>) осуществляет контроль за проведением ГИА.</a:t>
            </a:r>
          </a:p>
          <a:p>
            <a:r>
              <a:rPr lang="ru-RU" dirty="0" smtClean="0"/>
              <a:t>ГЭК организует и координирует работу по подготовке и проведению ГИА.</a:t>
            </a:r>
          </a:p>
          <a:p>
            <a:r>
              <a:rPr lang="ru-RU" dirty="0" smtClean="0"/>
              <a:t>Уполномоченные представители ГЭК контролируют проведение ГИА на каждом пункте проведения экзамена (ППЭ). </a:t>
            </a:r>
          </a:p>
          <a:p>
            <a:r>
              <a:rPr lang="ru-RU" dirty="0" smtClean="0"/>
              <a:t>Проверка экзаменационных работ обучающихся осуществляется предметными комиссиями по соответствующим учебным предметам. </a:t>
            </a:r>
          </a:p>
          <a:p>
            <a:r>
              <a:rPr lang="ru-RU" dirty="0" smtClean="0"/>
              <a:t>Рассмотрение апелляций обучающихся осуществляется конфликтной комиссией.</a:t>
            </a:r>
          </a:p>
          <a:p>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290"/>
            <a:ext cx="8329642" cy="6429420"/>
          </a:xfrm>
        </p:spPr>
        <p:txBody>
          <a:bodyPr>
            <a:normAutofit fontScale="92500" lnSpcReduction="10000"/>
          </a:bodyPr>
          <a:lstStyle/>
          <a:p>
            <a:pPr>
              <a:buNone/>
            </a:pPr>
            <a:r>
              <a:rPr lang="ru-RU" dirty="0" smtClean="0"/>
              <a:t>В целях обеспечения соблюдения порядка проведения ГИА гражданам, аккредитованным в качестве </a:t>
            </a:r>
            <a:r>
              <a:rPr lang="ru-RU" b="1" dirty="0" smtClean="0">
                <a:solidFill>
                  <a:srgbClr val="FF0000"/>
                </a:solidFill>
              </a:rPr>
              <a:t>общественных наблюдателей </a:t>
            </a:r>
            <a:r>
              <a:rPr lang="ru-RU" dirty="0" smtClean="0"/>
              <a:t>в порядке, устанавливаемом </a:t>
            </a:r>
            <a:r>
              <a:rPr lang="ru-RU" dirty="0" err="1" smtClean="0"/>
              <a:t>Минобрнауки</a:t>
            </a:r>
            <a:r>
              <a:rPr lang="ru-RU" dirty="0" smtClean="0"/>
              <a:t> России, предоставляется право:</a:t>
            </a:r>
          </a:p>
          <a:p>
            <a:pPr lvl="1"/>
            <a:r>
              <a:rPr lang="ru-RU" dirty="0" smtClean="0"/>
              <a:t>при предъявлении документа, удостоверяющего личность, и удостоверения общественного наблюдателя присутствовать на всех этапах проведения ГИА, в том числе при проверке экзаменационных работ и при рассмотрении апелляций по вопросам нарушения установленного порядка проведения ГИА или несогласия с выставленными баллами;</a:t>
            </a:r>
          </a:p>
          <a:p>
            <a:pPr lvl="1"/>
            <a:r>
              <a:rPr lang="ru-RU" dirty="0" smtClean="0"/>
              <a:t>направлять информацию о нарушениях, выявленных при проведении ГИА в федеральные органы исполнительной власти, органы исполнительной власти субъектов Российской Федерации, осуществляющие государственное управление в сфере образования, и органы местного самоуправления, осуществляющие управление в сфере образования.</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71480"/>
            <a:ext cx="8229600" cy="5435811"/>
          </a:xfrm>
        </p:spPr>
        <p:txBody>
          <a:bodyPr>
            <a:normAutofit/>
          </a:bodyPr>
          <a:lstStyle/>
          <a:p>
            <a:r>
              <a:rPr lang="ru-RU" dirty="0" smtClean="0"/>
              <a:t>Для проведения ОГЭ и ГВЭ на территории Российской Федерации и за ее пределами предусматривается </a:t>
            </a:r>
            <a:r>
              <a:rPr lang="ru-RU" dirty="0" smtClean="0">
                <a:solidFill>
                  <a:srgbClr val="FF0000"/>
                </a:solidFill>
              </a:rPr>
              <a:t>единое расписание экзаменов</a:t>
            </a:r>
            <a:r>
              <a:rPr lang="ru-RU" dirty="0" smtClean="0"/>
              <a:t>. </a:t>
            </a:r>
            <a:endParaRPr lang="en-US" dirty="0" smtClean="0"/>
          </a:p>
          <a:p>
            <a:r>
              <a:rPr lang="ru-RU" dirty="0" smtClean="0"/>
              <a:t>Перерыв между проведением экзаменов по обязательным учебным предметам составляет не менее двух дней.</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844824"/>
            <a:ext cx="8229600" cy="4525963"/>
          </a:xfrm>
        </p:spPr>
        <p:txBody>
          <a:bodyPr>
            <a:normAutofit fontScale="77500" lnSpcReduction="20000"/>
          </a:bodyPr>
          <a:lstStyle/>
          <a:p>
            <a:r>
              <a:rPr lang="ru-RU" dirty="0"/>
              <a:t>24 мая (среда) - история, физика, биология;</a:t>
            </a:r>
          </a:p>
          <a:p>
            <a:r>
              <a:rPr lang="ru-RU" dirty="0"/>
              <a:t>30 мая (вторник) - обществознание, информатика и информационно-коммуникационные технологии (ИКТ), география, химия;</a:t>
            </a:r>
          </a:p>
          <a:p>
            <a:r>
              <a:rPr lang="ru-RU" dirty="0"/>
              <a:t>2 июня (пятница) - иностранные языки (английский, французский, немецкий, испанский);</a:t>
            </a:r>
          </a:p>
          <a:p>
            <a:r>
              <a:rPr lang="ru-RU" dirty="0"/>
              <a:t>3 июня (суббота) - иностранные языки (английский, французский, немецкий, испанский);</a:t>
            </a:r>
          </a:p>
          <a:p>
            <a:r>
              <a:rPr lang="ru-RU" dirty="0"/>
              <a:t>6 июня (вторник) - русский язык;</a:t>
            </a:r>
          </a:p>
          <a:p>
            <a:r>
              <a:rPr lang="ru-RU" dirty="0"/>
              <a:t>9 июня (пятница) - математика;</a:t>
            </a:r>
          </a:p>
          <a:p>
            <a:r>
              <a:rPr lang="ru-RU" dirty="0"/>
              <a:t>14 июня (среда) - литература, физика, информатика и информационно-коммуникационные технологии (ИКТ), география;</a:t>
            </a:r>
          </a:p>
          <a:p>
            <a:r>
              <a:rPr lang="ru-RU" dirty="0"/>
              <a:t>17 июня (суббота) - обществознание, биология, химия.</a:t>
            </a:r>
          </a:p>
          <a:p>
            <a:pPr marL="109728" indent="0">
              <a:buNone/>
            </a:pPr>
            <a:endParaRPr lang="ru-RU" dirty="0"/>
          </a:p>
        </p:txBody>
      </p:sp>
      <p:sp>
        <p:nvSpPr>
          <p:cNvPr id="3" name="Заголовок 2"/>
          <p:cNvSpPr>
            <a:spLocks noGrp="1"/>
          </p:cNvSpPr>
          <p:nvPr>
            <p:ph type="title"/>
          </p:nvPr>
        </p:nvSpPr>
        <p:spPr>
          <a:xfrm>
            <a:off x="755576" y="548680"/>
            <a:ext cx="8229600" cy="1143000"/>
          </a:xfrm>
        </p:spPr>
        <p:txBody>
          <a:bodyPr>
            <a:normAutofit fontScale="90000"/>
          </a:bodyPr>
          <a:lstStyle/>
          <a:p>
            <a:r>
              <a:rPr lang="ru-RU" dirty="0" smtClean="0"/>
              <a:t>Расписание ГИА-9 2023г </a:t>
            </a:r>
            <a:r>
              <a:rPr lang="ru-RU" dirty="0" smtClean="0">
                <a:solidFill>
                  <a:srgbClr val="FF0000"/>
                </a:solidFill>
              </a:rPr>
              <a:t>(проект)</a:t>
            </a:r>
            <a:r>
              <a:rPr lang="ru-RU" dirty="0" smtClean="0"/>
              <a:t/>
            </a:r>
            <a:br>
              <a:rPr lang="ru-RU" dirty="0" smtClean="0"/>
            </a:br>
            <a:r>
              <a:rPr lang="ru-RU" dirty="0" smtClean="0"/>
              <a:t>(основной период)</a:t>
            </a:r>
            <a:endParaRPr lang="ru-RU" dirty="0"/>
          </a:p>
        </p:txBody>
      </p:sp>
    </p:spTree>
    <p:extLst>
      <p:ext uri="{BB962C8B-B14F-4D97-AF65-F5344CB8AC3E}">
        <p14:creationId xmlns:p14="http://schemas.microsoft.com/office/powerpoint/2010/main" val="138482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844824"/>
            <a:ext cx="8229600" cy="4525963"/>
          </a:xfrm>
        </p:spPr>
        <p:txBody>
          <a:bodyPr>
            <a:normAutofit fontScale="92500" lnSpcReduction="10000"/>
          </a:bodyPr>
          <a:lstStyle/>
          <a:p>
            <a:r>
              <a:rPr lang="ru-RU" dirty="0"/>
              <a:t>26 июня (понедельник) - русский язык;</a:t>
            </a:r>
          </a:p>
          <a:p>
            <a:r>
              <a:rPr lang="ru-RU" dirty="0"/>
              <a:t>27 июня (вторник) - по всем учебным предметам (кроме русского языка и математики);</a:t>
            </a:r>
          </a:p>
          <a:p>
            <a:r>
              <a:rPr lang="ru-RU" dirty="0"/>
              <a:t>28 июня (среда) - математика;</a:t>
            </a:r>
          </a:p>
          <a:p>
            <a:r>
              <a:rPr lang="ru-RU" dirty="0"/>
              <a:t>29 июня (четверг) - по всем учебным предметам (кроме русского языка и математики);</a:t>
            </a:r>
          </a:p>
          <a:p>
            <a:r>
              <a:rPr lang="ru-RU" dirty="0"/>
              <a:t>30 июня (пятница) - по всем учебным предметам;</a:t>
            </a:r>
          </a:p>
          <a:p>
            <a:r>
              <a:rPr lang="ru-RU" dirty="0"/>
              <a:t>1 июля (суббота) - по всем учебным предметам;</a:t>
            </a:r>
          </a:p>
          <a:p>
            <a:pPr marL="109728" indent="0">
              <a:buNone/>
            </a:pPr>
            <a:endParaRPr lang="ru-RU" dirty="0"/>
          </a:p>
        </p:txBody>
      </p:sp>
      <p:sp>
        <p:nvSpPr>
          <p:cNvPr id="3" name="Заголовок 2"/>
          <p:cNvSpPr>
            <a:spLocks noGrp="1"/>
          </p:cNvSpPr>
          <p:nvPr>
            <p:ph type="title"/>
          </p:nvPr>
        </p:nvSpPr>
        <p:spPr>
          <a:xfrm>
            <a:off x="683568" y="476672"/>
            <a:ext cx="8229600" cy="1143000"/>
          </a:xfrm>
        </p:spPr>
        <p:txBody>
          <a:bodyPr>
            <a:normAutofit fontScale="90000"/>
          </a:bodyPr>
          <a:lstStyle/>
          <a:p>
            <a:r>
              <a:rPr lang="ru-RU" dirty="0"/>
              <a:t>Расписание ГИА-9</a:t>
            </a:r>
            <a:br>
              <a:rPr lang="ru-RU" dirty="0"/>
            </a:br>
            <a:r>
              <a:rPr lang="ru-RU" dirty="0" smtClean="0"/>
              <a:t>(дополнительный период)</a:t>
            </a:r>
            <a:endParaRPr lang="ru-RU" dirty="0"/>
          </a:p>
        </p:txBody>
      </p:sp>
    </p:spTree>
    <p:extLst>
      <p:ext uri="{BB962C8B-B14F-4D97-AF65-F5344CB8AC3E}">
        <p14:creationId xmlns:p14="http://schemas.microsoft.com/office/powerpoint/2010/main" val="200788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28604"/>
            <a:ext cx="8229600" cy="6143668"/>
          </a:xfrm>
        </p:spPr>
        <p:txBody>
          <a:bodyPr>
            <a:normAutofit fontScale="92500" lnSpcReduction="20000"/>
          </a:bodyPr>
          <a:lstStyle/>
          <a:p>
            <a:pPr>
              <a:buNone/>
            </a:pPr>
            <a:r>
              <a:rPr lang="ru-RU" b="1" dirty="0" smtClean="0">
                <a:solidFill>
                  <a:srgbClr val="FF0000"/>
                </a:solidFill>
                <a:effectLst>
                  <a:outerShdw blurRad="38100" dist="38100" dir="2700000" algn="tl">
                    <a:srgbClr val="000000">
                      <a:alpha val="43137"/>
                    </a:srgbClr>
                  </a:outerShdw>
                </a:effectLst>
              </a:rPr>
              <a:t>Повторно к сдаче ГИА </a:t>
            </a:r>
            <a:r>
              <a:rPr lang="ru-RU" dirty="0" smtClean="0"/>
              <a:t>по соответствующему учебном предмету в текущем году по решению ГЭК </a:t>
            </a:r>
            <a:r>
              <a:rPr lang="ru-RU" b="1" dirty="0" smtClean="0">
                <a:effectLst>
                  <a:outerShdw blurRad="38100" dist="38100" dir="2700000" algn="tl">
                    <a:srgbClr val="000000">
                      <a:alpha val="43137"/>
                    </a:srgbClr>
                  </a:outerShdw>
                </a:effectLst>
              </a:rPr>
              <a:t>допускаются </a:t>
            </a:r>
            <a:r>
              <a:rPr lang="ru-RU" dirty="0" smtClean="0"/>
              <a:t>следующие обучающиеся:</a:t>
            </a:r>
          </a:p>
          <a:p>
            <a:r>
              <a:rPr lang="ru-RU" dirty="0" smtClean="0"/>
              <a:t>получившие на ГИА неудовлетворительный результат по </a:t>
            </a:r>
            <a:r>
              <a:rPr lang="ru-RU" b="1" u="sng" dirty="0" smtClean="0"/>
              <a:t>двум </a:t>
            </a:r>
            <a:r>
              <a:rPr lang="ru-RU" dirty="0" smtClean="0"/>
              <a:t>из учебных предметов;</a:t>
            </a:r>
          </a:p>
          <a:p>
            <a:r>
              <a:rPr lang="ru-RU" dirty="0" smtClean="0"/>
              <a:t>не явившиеся на экзамены по уважительным причинам (болезнь или иные обстоятельства, подтвержденные документально);</a:t>
            </a:r>
          </a:p>
          <a:p>
            <a:r>
              <a:rPr lang="ru-RU" dirty="0" smtClean="0"/>
              <a:t>не завершившие выполнение экзаменационной работы по уважительным причинам (болезнь или иные обстоятельства, подтвержденные документально).</a:t>
            </a:r>
          </a:p>
          <a:p>
            <a:r>
              <a:rPr lang="ru-RU" b="1" dirty="0" smtClean="0">
                <a:solidFill>
                  <a:srgbClr val="FF0000"/>
                </a:solidFill>
              </a:rPr>
              <a:t>Повторно к пересдаче с 1 сентября 20</a:t>
            </a:r>
            <a:r>
              <a:rPr lang="en-US" b="1" dirty="0" smtClean="0">
                <a:solidFill>
                  <a:srgbClr val="FF0000"/>
                </a:solidFill>
              </a:rPr>
              <a:t>2</a:t>
            </a:r>
            <a:r>
              <a:rPr lang="ru-RU" b="1" dirty="0">
                <a:solidFill>
                  <a:srgbClr val="FF0000"/>
                </a:solidFill>
              </a:rPr>
              <a:t>3</a:t>
            </a:r>
            <a:r>
              <a:rPr lang="ru-RU" b="1" dirty="0" smtClean="0">
                <a:solidFill>
                  <a:srgbClr val="FF0000"/>
                </a:solidFill>
              </a:rPr>
              <a:t>г </a:t>
            </a:r>
            <a:r>
              <a:rPr lang="ru-RU" dirty="0" smtClean="0"/>
              <a:t>допускаются обучающиеся, не прошедшие ГИА или получившие на ГИА неудовлетворительные результаты более чем по двум предметам, либо получившие повторно неудовлетворительный результат</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85728"/>
            <a:ext cx="8229600" cy="5721563"/>
          </a:xfrm>
        </p:spPr>
        <p:txBody>
          <a:bodyPr>
            <a:normAutofit fontScale="85000" lnSpcReduction="20000"/>
          </a:bodyPr>
          <a:lstStyle/>
          <a:p>
            <a:pPr>
              <a:buNone/>
            </a:pPr>
            <a:r>
              <a:rPr lang="ru-RU" dirty="0" smtClean="0"/>
              <a:t>Во время экзамена обучающиеся соблюдают установленный порядок проведения ГИА и следуют указаниям организаторов, а организаторы обеспечивают устанавливаемый порядок проведения ГИА в аудитории и осуществляют контроль за ним. </a:t>
            </a:r>
          </a:p>
          <a:p>
            <a:pPr>
              <a:buNone/>
            </a:pPr>
            <a:r>
              <a:rPr lang="ru-RU" dirty="0" smtClean="0"/>
              <a:t>Во время экзамена на рабочем столе обучающегося, помимо экзаменационных материалов, находятся:</a:t>
            </a:r>
          </a:p>
          <a:p>
            <a:r>
              <a:rPr lang="ru-RU" dirty="0" smtClean="0"/>
              <a:t>а) черная </a:t>
            </a:r>
            <a:r>
              <a:rPr lang="ru-RU" dirty="0" err="1" smtClean="0"/>
              <a:t>гелевая</a:t>
            </a:r>
            <a:r>
              <a:rPr lang="ru-RU" dirty="0" smtClean="0"/>
              <a:t> ручка;</a:t>
            </a:r>
          </a:p>
          <a:p>
            <a:r>
              <a:rPr lang="ru-RU" dirty="0" smtClean="0"/>
              <a:t>б) документ, удостоверяющий личность;</a:t>
            </a:r>
          </a:p>
          <a:p>
            <a:r>
              <a:rPr lang="ru-RU" dirty="0" smtClean="0"/>
              <a:t>в) средства обучения и воспитания;</a:t>
            </a:r>
          </a:p>
          <a:p>
            <a:r>
              <a:rPr lang="ru-RU" dirty="0" smtClean="0"/>
              <a:t>г) лекарства и питание (при необходимости);</a:t>
            </a:r>
          </a:p>
          <a:p>
            <a:r>
              <a:rPr lang="ru-RU" dirty="0" err="1" smtClean="0"/>
              <a:t>д</a:t>
            </a:r>
            <a:r>
              <a:rPr lang="ru-RU" dirty="0" smtClean="0"/>
              <a:t>) специальные технические средства (для лиц, указанных в пункте 34 настоящего Порядка).</a:t>
            </a:r>
          </a:p>
          <a:p>
            <a:pPr>
              <a:buNone/>
            </a:pPr>
            <a:endParaRPr lang="en-US" dirty="0" smtClean="0"/>
          </a:p>
          <a:p>
            <a:pPr>
              <a:buNone/>
            </a:pPr>
            <a:r>
              <a:rPr lang="ru-RU" dirty="0" smtClean="0"/>
              <a:t>Иные вещи обучающиеся оставляют в специально выделенном помещении для личных вещей обучающихся</a:t>
            </a:r>
            <a:r>
              <a:rPr lang="en-US" dirty="0" smtClean="0"/>
              <a:t> </a:t>
            </a:r>
            <a:r>
              <a:rPr lang="ru-RU" dirty="0" smtClean="0"/>
              <a:t>до входа в ППЭ.</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7504" y="404664"/>
            <a:ext cx="8786874" cy="6715148"/>
          </a:xfrm>
        </p:spPr>
        <p:txBody>
          <a:bodyPr>
            <a:normAutofit fontScale="77500" lnSpcReduction="20000"/>
          </a:bodyPr>
          <a:lstStyle/>
          <a:p>
            <a:pPr>
              <a:buNone/>
            </a:pPr>
            <a:r>
              <a:rPr lang="ru-RU" dirty="0" smtClean="0"/>
              <a:t>Во время проведения экзамена в ППЭ запрещается:</a:t>
            </a:r>
          </a:p>
          <a:p>
            <a:r>
              <a:rPr lang="ru-RU" dirty="0" smtClean="0"/>
              <a:t>а) обучающимся – иметь при себе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a:p>
            <a:r>
              <a:rPr lang="ru-RU" dirty="0" smtClean="0"/>
              <a:t>б) организаторам, ассистентам, оказывающим необходимую техническую помощь лицам, указанным в пункте 34 настоящего Порядка, техническим специалистам – иметь при себе средства связи;</a:t>
            </a:r>
          </a:p>
          <a:p>
            <a:r>
              <a:rPr lang="ru-RU" dirty="0" smtClean="0"/>
              <a:t>в) лицам, перечисленным в пункте 37 настоящего Порядка, – оказывать содействие обучающимся,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a:p>
            <a:r>
              <a:rPr lang="ru-RU" dirty="0" smtClean="0"/>
              <a:t>г) обучающимся, организаторам, ассистентам, оказывающим необходимую техническую помощь лицам, указанным в пункте 34 настоящего Порядка, техническим специалистам – выносить из аудиторий и ППЭ экзаменационные материалы на бумажном или электронном носителях, фотографировать экзаменационные материалы.</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55576" y="548680"/>
            <a:ext cx="8031836" cy="5662982"/>
          </a:xfrm>
        </p:spPr>
        <p:txBody>
          <a:bodyPr>
            <a:normAutofit fontScale="92500" lnSpcReduction="10000"/>
          </a:bodyPr>
          <a:lstStyle/>
          <a:p>
            <a:r>
              <a:rPr lang="ru-RU" dirty="0" smtClean="0"/>
              <a:t>Лица, допустившие нарушение устанавливаемого порядка проведения ГИА, </a:t>
            </a:r>
            <a:r>
              <a:rPr lang="ru-RU" u="sng" dirty="0" smtClean="0">
                <a:solidFill>
                  <a:srgbClr val="FF0000"/>
                </a:solidFill>
              </a:rPr>
              <a:t>удаляются с экзамена и в данном учебном году не допускаются к пересдаче экзаменов.</a:t>
            </a:r>
          </a:p>
          <a:p>
            <a:r>
              <a:rPr lang="ru-RU" dirty="0" smtClean="0"/>
              <a:t>Для этого организаторы или общественные наблюдатели приглашают уполномоченных представителей ГЭК, которые составляют акт об удалении с экзамена и удаляют лиц, нарушивших устанавливаемый порядок проведения ГИА, из ППЭ. </a:t>
            </a:r>
          </a:p>
          <a:p>
            <a:r>
              <a:rPr lang="ru-RU" dirty="0" smtClean="0"/>
              <a:t>На территории ППЭ ведется видеонаблюдение, на входе в ППЭ используются </a:t>
            </a:r>
            <a:r>
              <a:rPr lang="ru-RU" dirty="0" err="1" smtClean="0"/>
              <a:t>металлодетекторы</a:t>
            </a:r>
            <a:r>
              <a:rPr lang="ru-RU" dirty="0" smtClean="0"/>
              <a:t> (стационарные и переносные), подавители сигнала.</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85728"/>
            <a:ext cx="8363272" cy="6455639"/>
          </a:xfrm>
        </p:spPr>
        <p:txBody>
          <a:bodyPr>
            <a:normAutofit fontScale="92500" lnSpcReduction="20000"/>
          </a:bodyPr>
          <a:lstStyle/>
          <a:p>
            <a:r>
              <a:rPr lang="ru-RU" dirty="0"/>
              <a:t>Обработка и проверка экзаменационных работ проводится</a:t>
            </a:r>
            <a:r>
              <a:rPr lang="ru-RU" dirty="0">
                <a:solidFill>
                  <a:srgbClr val="FF0000"/>
                </a:solidFill>
              </a:rPr>
              <a:t> РЦОИ РБ </a:t>
            </a:r>
            <a:r>
              <a:rPr lang="ru-RU" dirty="0"/>
              <a:t>и занимает не более десяти рабочих дней</a:t>
            </a:r>
            <a:r>
              <a:rPr lang="ru-RU" dirty="0" smtClean="0"/>
              <a:t>.</a:t>
            </a:r>
          </a:p>
          <a:p>
            <a:r>
              <a:rPr lang="ru-RU" dirty="0"/>
              <a:t>Апелляцию о несогласии с выставленными баллами обучающийся подает в течение двух рабочих дней со дня объявления результатов ГИА по соответствующему учебному предмету  </a:t>
            </a:r>
            <a:r>
              <a:rPr lang="ru-RU" dirty="0" smtClean="0"/>
              <a:t>в </a:t>
            </a:r>
            <a:r>
              <a:rPr lang="ru-RU" dirty="0"/>
              <a:t>образовательную </a:t>
            </a:r>
            <a:r>
              <a:rPr lang="ru-RU" dirty="0" smtClean="0"/>
              <a:t>организацию (школу).</a:t>
            </a:r>
          </a:p>
          <a:p>
            <a:r>
              <a:rPr lang="ru-RU" dirty="0" smtClean="0"/>
              <a:t>Обучающиеся </a:t>
            </a:r>
            <a:r>
              <a:rPr lang="ru-RU" dirty="0"/>
              <a:t>и их родители (законные представители) заблаговременно информируются о времени и месте рассмотрения апелляций. </a:t>
            </a:r>
            <a:r>
              <a:rPr lang="ru-RU" dirty="0" smtClean="0"/>
              <a:t>Сайт:  </a:t>
            </a:r>
            <a:r>
              <a:rPr lang="en-US" dirty="0" smtClean="0">
                <a:solidFill>
                  <a:srgbClr val="FF0000"/>
                </a:solidFill>
              </a:rPr>
              <a:t>burinko.ru</a:t>
            </a:r>
            <a:r>
              <a:rPr lang="ru-RU" dirty="0" smtClean="0"/>
              <a:t>  раздел </a:t>
            </a:r>
            <a:r>
              <a:rPr lang="ru-RU" dirty="0" smtClean="0">
                <a:solidFill>
                  <a:srgbClr val="FF0000"/>
                </a:solidFill>
              </a:rPr>
              <a:t>«ГИА-9 Апелляция»</a:t>
            </a:r>
            <a:endParaRPr lang="ru-RU" dirty="0">
              <a:solidFill>
                <a:srgbClr val="FF0000"/>
              </a:solidFill>
            </a:endParaRPr>
          </a:p>
          <a:p>
            <a:r>
              <a:rPr lang="ru-RU" dirty="0" smtClean="0"/>
              <a:t>По </a:t>
            </a:r>
            <a:r>
              <a:rPr lang="ru-RU" dirty="0"/>
              <a:t>результатам рассмотрения апелляции о несогласии с выставленными баллами конфликтная комиссия принимает решение об отклонении апелляции и сохранении выставленных баллов либо об удовлетворении апелляции и выставлении других баллов.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smtClean="0"/>
              <a:t>Федеральный закон от 29.12.2012г № 273-ФЗ «Об образовании в РФ»;</a:t>
            </a:r>
          </a:p>
          <a:p>
            <a:r>
              <a:rPr lang="ru-RU" dirty="0" smtClean="0"/>
              <a:t>Приказ </a:t>
            </a:r>
            <a:r>
              <a:rPr lang="ru-RU" dirty="0" err="1"/>
              <a:t>Рособрнадзора</a:t>
            </a:r>
            <a:r>
              <a:rPr lang="ru-RU" dirty="0"/>
              <a:t> от 07.11.2018 № 189/1513 «Об утверждении Порядка проведения государственной итоговой аттестации по образовательным программам основного общего образования»</a:t>
            </a:r>
          </a:p>
          <a:p>
            <a:endParaRPr lang="ru-RU" dirty="0" smtClean="0"/>
          </a:p>
          <a:p>
            <a:endParaRPr lang="ru-RU" dirty="0"/>
          </a:p>
        </p:txBody>
      </p:sp>
      <p:sp>
        <p:nvSpPr>
          <p:cNvPr id="4" name="Заголовок 3"/>
          <p:cNvSpPr>
            <a:spLocks noGrp="1"/>
          </p:cNvSpPr>
          <p:nvPr>
            <p:ph type="title"/>
          </p:nvPr>
        </p:nvSpPr>
        <p:spPr/>
        <p:txBody>
          <a:bodyPr/>
          <a:lstStyle/>
          <a:p>
            <a:r>
              <a:rPr lang="ru-RU" dirty="0" smtClean="0"/>
              <a:t>Нормативно-правовая база</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8" y="0"/>
            <a:ext cx="8424936" cy="804628"/>
          </a:xfrm>
        </p:spPr>
        <p:txBody>
          <a:bodyPr>
            <a:normAutofit/>
          </a:bodyPr>
          <a:lstStyle/>
          <a:p>
            <a:pPr indent="182563" algn="ctr">
              <a:lnSpc>
                <a:spcPct val="150000"/>
              </a:lnSpc>
              <a:buNone/>
            </a:pPr>
            <a:r>
              <a:rPr lang="ru-RU" sz="2000" b="1" dirty="0" smtClean="0">
                <a:solidFill>
                  <a:srgbClr val="000000"/>
                </a:solidFill>
                <a:latin typeface="Verdana" pitchFamily="34" charset="0"/>
                <a:ea typeface="Calibri" pitchFamily="34" charset="0"/>
                <a:cs typeface="Calibri" pitchFamily="34" charset="0"/>
              </a:rPr>
              <a:t>Бланки ответов № </a:t>
            </a:r>
            <a:r>
              <a:rPr lang="ru-RU" sz="2400" b="1" dirty="0" smtClean="0">
                <a:solidFill>
                  <a:srgbClr val="000000"/>
                </a:solidFill>
                <a:latin typeface="Verdana" pitchFamily="34" charset="0"/>
                <a:ea typeface="Calibri" pitchFamily="34" charset="0"/>
                <a:cs typeface="Calibri" pitchFamily="34" charset="0"/>
              </a:rPr>
              <a:t>1, 2</a:t>
            </a:r>
          </a:p>
          <a:p>
            <a:pPr marL="608012" lvl="1" indent="-342900">
              <a:buFont typeface="Wingdings" panose="05000000000000000000" pitchFamily="2" charset="2"/>
              <a:buChar char="ü"/>
            </a:pPr>
            <a:endParaRPr lang="ru-RU" sz="2000" b="1" dirty="0">
              <a:solidFill>
                <a:srgbClr val="002060"/>
              </a:solidFill>
            </a:endParaRPr>
          </a:p>
          <a:p>
            <a:pPr marL="608012" lvl="1" indent="-342900">
              <a:buFont typeface="Wingdings" panose="05000000000000000000" pitchFamily="2" charset="2"/>
              <a:buChar char="ü"/>
            </a:pPr>
            <a:endParaRPr lang="ru-RU" sz="2000" b="1" dirty="0">
              <a:solidFill>
                <a:srgbClr val="0070C0"/>
              </a:solidFill>
            </a:endParaRPr>
          </a:p>
          <a:p>
            <a:pPr marL="265112" lvl="1" indent="0">
              <a:buNone/>
            </a:pPr>
            <a:endParaRPr lang="ru-RU" b="1" dirty="0"/>
          </a:p>
        </p:txBody>
      </p:sp>
      <p:pic>
        <p:nvPicPr>
          <p:cNvPr id="1026" name="Picture 2"/>
          <p:cNvPicPr>
            <a:picLocks noChangeAspect="1" noChangeArrowheads="1"/>
          </p:cNvPicPr>
          <p:nvPr/>
        </p:nvPicPr>
        <p:blipFill>
          <a:blip r:embed="rId2"/>
          <a:srcRect l="32552" t="11573" r="33594" b="5093"/>
          <a:stretch>
            <a:fillRect/>
          </a:stretch>
        </p:blipFill>
        <p:spPr bwMode="auto">
          <a:xfrm>
            <a:off x="142844" y="642918"/>
            <a:ext cx="4357718" cy="60337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32912" t="10860" r="33843" b="4919"/>
          <a:stretch>
            <a:fillRect/>
          </a:stretch>
        </p:blipFill>
        <p:spPr bwMode="auto">
          <a:xfrm>
            <a:off x="4500562" y="571480"/>
            <a:ext cx="3714776" cy="529355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32552" t="11574" r="33593" b="2777"/>
          <a:stretch>
            <a:fillRect/>
          </a:stretch>
        </p:blipFill>
        <p:spPr bwMode="auto">
          <a:xfrm>
            <a:off x="5643570" y="1898578"/>
            <a:ext cx="3357586" cy="4778104"/>
          </a:xfrm>
          <a:prstGeom prst="rect">
            <a:avLst/>
          </a:prstGeom>
          <a:noFill/>
          <a:ln w="9525">
            <a:noFill/>
            <a:miter lim="800000"/>
            <a:headEnd/>
            <a:tailEnd/>
          </a:ln>
          <a:effectLst/>
        </p:spPr>
      </p:pic>
    </p:spTree>
    <p:extLst>
      <p:ext uri="{BB962C8B-B14F-4D97-AF65-F5344CB8AC3E}">
        <p14:creationId xmlns:p14="http://schemas.microsoft.com/office/powerpoint/2010/main" val="1447658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srcRect l="58030" t="28915" r="34474" b="69367"/>
          <a:stretch/>
        </p:blipFill>
        <p:spPr bwMode="auto">
          <a:xfrm>
            <a:off x="899592" y="980728"/>
            <a:ext cx="5588012" cy="720080"/>
          </a:xfrm>
          <a:prstGeom prst="rect">
            <a:avLst/>
          </a:prstGeom>
          <a:noFill/>
          <a:ln w="9525">
            <a:noFill/>
            <a:miter lim="800000"/>
            <a:headEnd/>
            <a:tailEnd/>
          </a:ln>
          <a:effectLst/>
        </p:spPr>
      </p:pic>
      <p:pic>
        <p:nvPicPr>
          <p:cNvPr id="5" name="Picture 2"/>
          <p:cNvPicPr>
            <a:picLocks noChangeAspect="1" noChangeArrowheads="1"/>
          </p:cNvPicPr>
          <p:nvPr/>
        </p:nvPicPr>
        <p:blipFill rotWithShape="1">
          <a:blip r:embed="rId2"/>
          <a:srcRect l="38940" t="28487" r="41772" b="69366"/>
          <a:stretch/>
        </p:blipFill>
        <p:spPr bwMode="auto">
          <a:xfrm>
            <a:off x="324350" y="2557084"/>
            <a:ext cx="8180770" cy="511876"/>
          </a:xfrm>
          <a:prstGeom prst="rect">
            <a:avLst/>
          </a:prstGeom>
          <a:noFill/>
          <a:ln w="9525">
            <a:noFill/>
            <a:miter lim="800000"/>
            <a:headEnd/>
            <a:tailEnd/>
          </a:ln>
          <a:effectLst/>
        </p:spPr>
      </p:pic>
    </p:spTree>
    <p:extLst>
      <p:ext uri="{BB962C8B-B14F-4D97-AF65-F5344CB8AC3E}">
        <p14:creationId xmlns:p14="http://schemas.microsoft.com/office/powerpoint/2010/main" val="123927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8280920" cy="646331"/>
          </a:xfrm>
          <a:prstGeom prst="rect">
            <a:avLst/>
          </a:prstGeom>
          <a:noFill/>
        </p:spPr>
        <p:txBody>
          <a:bodyPr wrap="square" rtlCol="0">
            <a:spAutoFit/>
          </a:bodyPr>
          <a:lstStyle/>
          <a:p>
            <a:r>
              <a:rPr lang="ru-RU" dirty="0" smtClean="0"/>
              <a:t>С 2018года сдача экзаменов ГИА-9 проводится в различных ППЭ города (в других школах).</a:t>
            </a:r>
            <a:endParaRPr lang="ru-RU" dirty="0"/>
          </a:p>
        </p:txBody>
      </p:sp>
      <p:sp>
        <p:nvSpPr>
          <p:cNvPr id="5" name="Объект 4"/>
          <p:cNvSpPr>
            <a:spLocks noGrp="1"/>
          </p:cNvSpPr>
          <p:nvPr>
            <p:ph idx="1"/>
          </p:nvPr>
        </p:nvSpPr>
        <p:spPr>
          <a:xfrm>
            <a:off x="457200" y="1481329"/>
            <a:ext cx="8229600" cy="1371608"/>
          </a:xfrm>
        </p:spPr>
        <p:txBody>
          <a:bodyPr/>
          <a:lstStyle/>
          <a:p>
            <a:r>
              <a:rPr lang="ru-RU" dirty="0" smtClean="0"/>
              <a:t>Код образовательной организации – 74</a:t>
            </a:r>
          </a:p>
          <a:p>
            <a:r>
              <a:rPr lang="ru-RU" dirty="0" smtClean="0"/>
              <a:t>Код ППЭ - 266</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319" t="6842" r="24353" b="14384"/>
          <a:stretch/>
        </p:blipFill>
        <p:spPr bwMode="auto">
          <a:xfrm>
            <a:off x="34231" y="2492896"/>
            <a:ext cx="4889544" cy="42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15" t="7567" r="24716" b="16288"/>
          <a:stretch/>
        </p:blipFill>
        <p:spPr bwMode="auto">
          <a:xfrm>
            <a:off x="4305338" y="1119936"/>
            <a:ext cx="4733841" cy="391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 стрелкой 2"/>
          <p:cNvCxnSpPr/>
          <p:nvPr/>
        </p:nvCxnSpPr>
        <p:spPr>
          <a:xfrm flipV="1">
            <a:off x="6948264" y="3111187"/>
            <a:ext cx="1152128" cy="2655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251520" y="578423"/>
            <a:ext cx="8784976" cy="954107"/>
          </a:xfrm>
          <a:prstGeom prst="rect">
            <a:avLst/>
          </a:prstGeom>
          <a:noFill/>
        </p:spPr>
        <p:txBody>
          <a:bodyPr wrap="square" rtlCol="0">
            <a:spAutoFit/>
          </a:bodyPr>
          <a:lstStyle/>
          <a:p>
            <a:r>
              <a:rPr lang="ru-RU" sz="2800" dirty="0" smtClean="0"/>
              <a:t>Сайт школы: </a:t>
            </a:r>
            <a:r>
              <a:rPr lang="en-US" sz="2800" dirty="0" smtClean="0"/>
              <a:t>maou-47.buryatschool.ru/</a:t>
            </a:r>
            <a:endParaRPr lang="ru-RU" sz="2800" dirty="0" smtClean="0"/>
          </a:p>
          <a:p>
            <a:r>
              <a:rPr lang="ru-RU" sz="2800" dirty="0" smtClean="0"/>
              <a:t>Раздел: «ГИА-9»</a:t>
            </a:r>
            <a:endParaRPr lang="ru-RU" sz="2800" dirty="0"/>
          </a:p>
        </p:txBody>
      </p:sp>
    </p:spTree>
    <p:extLst>
      <p:ext uri="{BB962C8B-B14F-4D97-AF65-F5344CB8AC3E}">
        <p14:creationId xmlns:p14="http://schemas.microsoft.com/office/powerpoint/2010/main" val="3991627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18355108"/>
              </p:ext>
            </p:extLst>
          </p:nvPr>
        </p:nvGraphicFramePr>
        <p:xfrm>
          <a:off x="467544" y="980728"/>
          <a:ext cx="8280918" cy="5256585"/>
        </p:xfrm>
        <a:graphic>
          <a:graphicData uri="http://schemas.openxmlformats.org/drawingml/2006/table">
            <a:tbl>
              <a:tblPr firstRow="1" firstCol="1" bandRow="1">
                <a:tableStyleId>{5C22544A-7EE6-4342-B048-85BDC9FD1C3A}</a:tableStyleId>
              </a:tblPr>
              <a:tblGrid>
                <a:gridCol w="1380153"/>
                <a:gridCol w="1380153"/>
                <a:gridCol w="1380153"/>
                <a:gridCol w="1380153"/>
                <a:gridCol w="1380153"/>
                <a:gridCol w="1380153"/>
              </a:tblGrid>
              <a:tr h="680872">
                <a:tc>
                  <a:txBody>
                    <a:bodyPr/>
                    <a:lstStyle/>
                    <a:p>
                      <a:pPr algn="ctr">
                        <a:lnSpc>
                          <a:spcPct val="115000"/>
                        </a:lnSpc>
                        <a:spcAft>
                          <a:spcPts val="0"/>
                        </a:spcAft>
                      </a:pPr>
                      <a:r>
                        <a:rPr lang="ru-RU" sz="1200" dirty="0">
                          <a:effectLst/>
                        </a:rPr>
                        <a:t>ФИО учителя</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a:effectLst/>
                        </a:rPr>
                        <a:t>Класс</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a:effectLst/>
                        </a:rPr>
                        <a:t>Предмет</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effectLst/>
                        </a:rPr>
                        <a:t>День</a:t>
                      </a:r>
                      <a:endParaRPr lang="ru-RU" sz="1100" dirty="0">
                        <a:effectLst/>
                      </a:endParaRPr>
                    </a:p>
                    <a:p>
                      <a:pPr algn="ctr">
                        <a:lnSpc>
                          <a:spcPct val="115000"/>
                        </a:lnSpc>
                        <a:spcAft>
                          <a:spcPts val="0"/>
                        </a:spcAft>
                      </a:pPr>
                      <a:r>
                        <a:rPr lang="ru-RU" sz="1200" dirty="0">
                          <a:effectLst/>
                        </a:rPr>
                        <a:t>недели</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Время</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a:effectLst/>
                        </a:rPr>
                        <a:t>Кабинет</a:t>
                      </a:r>
                      <a:endParaRPr lang="ru-RU" sz="1100">
                        <a:effectLst/>
                        <a:latin typeface="Calibri"/>
                        <a:ea typeface="Calibri"/>
                        <a:cs typeface="Times New Roman"/>
                      </a:endParaRPr>
                    </a:p>
                  </a:txBody>
                  <a:tcPr marL="68580" marR="68580" marT="0" marB="0" anchor="ctr"/>
                </a:tc>
              </a:tr>
              <a:tr h="452451">
                <a:tc>
                  <a:txBody>
                    <a:bodyPr/>
                    <a:lstStyle/>
                    <a:p>
                      <a:pPr algn="l">
                        <a:lnSpc>
                          <a:spcPct val="115000"/>
                        </a:lnSpc>
                        <a:spcAft>
                          <a:spcPts val="0"/>
                        </a:spcAft>
                      </a:pPr>
                      <a:r>
                        <a:rPr lang="ru-RU" sz="1100">
                          <a:effectLst/>
                        </a:rPr>
                        <a:t>Дондоков ТБ</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9-ые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100">
                          <a:effectLst/>
                        </a:rPr>
                        <a:t>История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Суббота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10.00ч</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52</a:t>
                      </a:r>
                      <a:endParaRPr lang="ru-RU" sz="1100">
                        <a:effectLst/>
                        <a:latin typeface="Calibri"/>
                        <a:ea typeface="Calibri"/>
                        <a:cs typeface="Times New Roman"/>
                      </a:endParaRPr>
                    </a:p>
                  </a:txBody>
                  <a:tcPr marL="68580" marR="68580" marT="0" marB="0"/>
                </a:tc>
              </a:tr>
              <a:tr h="453496">
                <a:tc>
                  <a:txBody>
                    <a:bodyPr/>
                    <a:lstStyle/>
                    <a:p>
                      <a:pPr algn="l">
                        <a:lnSpc>
                          <a:spcPct val="115000"/>
                        </a:lnSpc>
                        <a:spcAft>
                          <a:spcPts val="0"/>
                        </a:spcAft>
                      </a:pPr>
                      <a:r>
                        <a:rPr lang="ru-RU" sz="1100">
                          <a:effectLst/>
                        </a:rPr>
                        <a:t>Дондоков ТБ</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9-ые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100">
                          <a:effectLst/>
                        </a:rPr>
                        <a:t>Обществознание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Суббота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11.00ч</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52</a:t>
                      </a:r>
                      <a:endParaRPr lang="ru-RU" sz="1100">
                        <a:effectLst/>
                        <a:latin typeface="Calibri"/>
                        <a:ea typeface="Calibri"/>
                        <a:cs typeface="Times New Roman"/>
                      </a:endParaRPr>
                    </a:p>
                  </a:txBody>
                  <a:tcPr marL="68580" marR="68580" marT="0" marB="0"/>
                </a:tc>
              </a:tr>
              <a:tr h="474395">
                <a:tc>
                  <a:txBody>
                    <a:bodyPr/>
                    <a:lstStyle/>
                    <a:p>
                      <a:pPr algn="l">
                        <a:lnSpc>
                          <a:spcPct val="115000"/>
                        </a:lnSpc>
                        <a:spcAft>
                          <a:spcPts val="0"/>
                        </a:spcAft>
                      </a:pPr>
                      <a:r>
                        <a:rPr lang="ru-RU" sz="1100">
                          <a:effectLst/>
                        </a:rPr>
                        <a:t>Иванова ЛВ</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9-ые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100">
                          <a:effectLst/>
                        </a:rPr>
                        <a:t>Английский язык</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Суббота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12.00ч</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17</a:t>
                      </a:r>
                      <a:endParaRPr lang="ru-RU" sz="1100">
                        <a:effectLst/>
                        <a:latin typeface="Calibri"/>
                        <a:ea typeface="Calibri"/>
                        <a:cs typeface="Times New Roman"/>
                      </a:endParaRPr>
                    </a:p>
                  </a:txBody>
                  <a:tcPr marL="68580" marR="68580" marT="0" marB="0"/>
                </a:tc>
              </a:tr>
              <a:tr h="453496">
                <a:tc>
                  <a:txBody>
                    <a:bodyPr/>
                    <a:lstStyle/>
                    <a:p>
                      <a:pPr algn="l">
                        <a:lnSpc>
                          <a:spcPct val="115000"/>
                        </a:lnSpc>
                        <a:spcAft>
                          <a:spcPts val="0"/>
                        </a:spcAft>
                      </a:pPr>
                      <a:r>
                        <a:rPr lang="ru-RU" sz="1100">
                          <a:effectLst/>
                        </a:rPr>
                        <a:t>Арданова МА</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9-ые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100">
                          <a:effectLst/>
                        </a:rPr>
                        <a:t>Физика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dirty="0">
                          <a:effectLst/>
                        </a:rPr>
                        <a:t>Суббота </a:t>
                      </a:r>
                      <a:endParaRPr lang="ru-RU"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dirty="0">
                          <a:effectLst/>
                        </a:rPr>
                        <a:t>9.00ч</a:t>
                      </a:r>
                      <a:endParaRPr lang="ru-RU"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31</a:t>
                      </a:r>
                      <a:endParaRPr lang="ru-RU" sz="1100">
                        <a:effectLst/>
                        <a:latin typeface="Calibri"/>
                        <a:ea typeface="Calibri"/>
                        <a:cs typeface="Times New Roman"/>
                      </a:endParaRPr>
                    </a:p>
                  </a:txBody>
                  <a:tcPr marL="68580" marR="68580" marT="0" marB="0"/>
                </a:tc>
              </a:tr>
              <a:tr h="453496">
                <a:tc>
                  <a:txBody>
                    <a:bodyPr/>
                    <a:lstStyle/>
                    <a:p>
                      <a:pPr algn="l">
                        <a:lnSpc>
                          <a:spcPct val="115000"/>
                        </a:lnSpc>
                        <a:spcAft>
                          <a:spcPts val="0"/>
                        </a:spcAft>
                      </a:pPr>
                      <a:r>
                        <a:rPr lang="ru-RU" sz="1100">
                          <a:effectLst/>
                        </a:rPr>
                        <a:t>Бадмаева ЕГ</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9-ые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100">
                          <a:effectLst/>
                        </a:rPr>
                        <a:t>Химия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Суббота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10.00ч</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48</a:t>
                      </a:r>
                      <a:endParaRPr lang="ru-RU" sz="1100">
                        <a:effectLst/>
                        <a:latin typeface="Calibri"/>
                        <a:ea typeface="Calibri"/>
                        <a:cs typeface="Times New Roman"/>
                      </a:endParaRPr>
                    </a:p>
                  </a:txBody>
                  <a:tcPr marL="68580" marR="68580" marT="0" marB="0"/>
                </a:tc>
              </a:tr>
              <a:tr h="453496">
                <a:tc>
                  <a:txBody>
                    <a:bodyPr/>
                    <a:lstStyle/>
                    <a:p>
                      <a:pPr algn="l">
                        <a:lnSpc>
                          <a:spcPct val="115000"/>
                        </a:lnSpc>
                        <a:spcAft>
                          <a:spcPts val="0"/>
                        </a:spcAft>
                      </a:pPr>
                      <a:r>
                        <a:rPr lang="ru-RU" sz="1100">
                          <a:effectLst/>
                        </a:rPr>
                        <a:t>Леонтьева ИМ</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9-ые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100">
                          <a:effectLst/>
                        </a:rPr>
                        <a:t>Биология</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Суббота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8.00ч</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49</a:t>
                      </a:r>
                      <a:endParaRPr lang="ru-RU" sz="1100">
                        <a:effectLst/>
                        <a:latin typeface="Calibri"/>
                        <a:ea typeface="Calibri"/>
                        <a:cs typeface="Times New Roman"/>
                      </a:endParaRPr>
                    </a:p>
                  </a:txBody>
                  <a:tcPr marL="68580" marR="68580" marT="0" marB="0"/>
                </a:tc>
              </a:tr>
              <a:tr h="453496">
                <a:tc>
                  <a:txBody>
                    <a:bodyPr/>
                    <a:lstStyle/>
                    <a:p>
                      <a:pPr algn="l">
                        <a:lnSpc>
                          <a:spcPct val="115000"/>
                        </a:lnSpc>
                        <a:spcAft>
                          <a:spcPts val="0"/>
                        </a:spcAft>
                      </a:pPr>
                      <a:r>
                        <a:rPr lang="ru-RU" sz="1100">
                          <a:effectLst/>
                        </a:rPr>
                        <a:t>Баторова ЕБ</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9-ые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100">
                          <a:effectLst/>
                        </a:rPr>
                        <a:t>Информатика</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Четверг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13.40ч</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20</a:t>
                      </a:r>
                      <a:endParaRPr lang="ru-RU" sz="1100">
                        <a:effectLst/>
                        <a:latin typeface="Calibri"/>
                        <a:ea typeface="Calibri"/>
                        <a:cs typeface="Times New Roman"/>
                      </a:endParaRPr>
                    </a:p>
                  </a:txBody>
                  <a:tcPr marL="68580" marR="68580" marT="0" marB="0"/>
                </a:tc>
              </a:tr>
              <a:tr h="453496">
                <a:tc>
                  <a:txBody>
                    <a:bodyPr/>
                    <a:lstStyle/>
                    <a:p>
                      <a:pPr algn="l">
                        <a:lnSpc>
                          <a:spcPct val="115000"/>
                        </a:lnSpc>
                        <a:spcAft>
                          <a:spcPts val="0"/>
                        </a:spcAft>
                      </a:pPr>
                      <a:r>
                        <a:rPr lang="ru-RU" sz="1200">
                          <a:effectLst/>
                        </a:rPr>
                        <a:t>Михайлова ТС</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9-ые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100">
                          <a:effectLst/>
                        </a:rPr>
                        <a:t>Информатика</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Суббота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8.00ч</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35</a:t>
                      </a:r>
                      <a:endParaRPr lang="ru-RU" sz="1100">
                        <a:effectLst/>
                        <a:latin typeface="Calibri"/>
                        <a:ea typeface="Calibri"/>
                        <a:cs typeface="Times New Roman"/>
                      </a:endParaRPr>
                    </a:p>
                  </a:txBody>
                  <a:tcPr marL="68580" marR="68580" marT="0" marB="0"/>
                </a:tc>
              </a:tr>
              <a:tr h="453496">
                <a:tc>
                  <a:txBody>
                    <a:bodyPr/>
                    <a:lstStyle/>
                    <a:p>
                      <a:pPr algn="l">
                        <a:lnSpc>
                          <a:spcPct val="115000"/>
                        </a:lnSpc>
                        <a:spcAft>
                          <a:spcPts val="0"/>
                        </a:spcAft>
                      </a:pPr>
                      <a:r>
                        <a:rPr lang="ru-RU" sz="1200">
                          <a:effectLst/>
                        </a:rPr>
                        <a:t>Волчугова АА</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dirty="0">
                          <a:effectLst/>
                        </a:rPr>
                        <a:t>9а </a:t>
                      </a:r>
                      <a:endParaRPr lang="ru-RU"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Русский язык</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Суббота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10.00ч</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25</a:t>
                      </a:r>
                      <a:endParaRPr lang="ru-RU" sz="1100">
                        <a:effectLst/>
                        <a:latin typeface="Calibri"/>
                        <a:ea typeface="Calibri"/>
                        <a:cs typeface="Times New Roman"/>
                      </a:endParaRPr>
                    </a:p>
                  </a:txBody>
                  <a:tcPr marL="68580" marR="68580" marT="0" marB="0"/>
                </a:tc>
              </a:tr>
              <a:tr h="474395">
                <a:tc>
                  <a:txBody>
                    <a:bodyPr/>
                    <a:lstStyle/>
                    <a:p>
                      <a:pPr algn="l">
                        <a:lnSpc>
                          <a:spcPct val="115000"/>
                        </a:lnSpc>
                        <a:spcAft>
                          <a:spcPts val="0"/>
                        </a:spcAft>
                      </a:pPr>
                      <a:r>
                        <a:rPr lang="ru-RU" sz="1200">
                          <a:effectLst/>
                        </a:rPr>
                        <a:t>Моросяк ЕА</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9-ые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dirty="0">
                          <a:effectLst/>
                        </a:rPr>
                        <a:t>География </a:t>
                      </a:r>
                      <a:endParaRPr lang="ru-RU"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Вторник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a:effectLst/>
                        </a:rPr>
                        <a:t>13.00</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200" dirty="0">
                          <a:effectLst/>
                        </a:rPr>
                        <a:t>47</a:t>
                      </a:r>
                      <a:endParaRPr lang="ru-RU"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971600" y="558552"/>
            <a:ext cx="7200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Расписание факультативных занятий для 9, 10, 11 классов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64480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20688"/>
            <a:ext cx="5976664" cy="4339650"/>
          </a:xfrm>
          <a:prstGeom prst="rect">
            <a:avLst/>
          </a:prstGeom>
          <a:noFill/>
        </p:spPr>
        <p:txBody>
          <a:bodyPr wrap="square" rtlCol="0">
            <a:spAutoFit/>
          </a:bodyPr>
          <a:lstStyle/>
          <a:p>
            <a:r>
              <a:rPr lang="en-US" sz="4800" dirty="0"/>
              <a:t>e</a:t>
            </a:r>
            <a:r>
              <a:rPr lang="en-US" sz="4800" dirty="0" smtClean="0"/>
              <a:t>du.ru</a:t>
            </a:r>
          </a:p>
          <a:p>
            <a:r>
              <a:rPr lang="en-US" sz="4800" dirty="0" smtClean="0"/>
              <a:t>obrnadzor.gov.ru</a:t>
            </a:r>
            <a:endParaRPr lang="ru-RU" sz="4800" dirty="0" smtClean="0"/>
          </a:p>
          <a:p>
            <a:r>
              <a:rPr lang="en-US" sz="4800" dirty="0" smtClean="0"/>
              <a:t>fipi.ru</a:t>
            </a:r>
            <a:endParaRPr lang="ru-RU" sz="4800" dirty="0" smtClean="0"/>
          </a:p>
          <a:p>
            <a:r>
              <a:rPr lang="en-US" sz="4800" dirty="0" smtClean="0"/>
              <a:t>oge.sdamgia.ru</a:t>
            </a:r>
          </a:p>
          <a:p>
            <a:endParaRPr lang="en-US" sz="4800" dirty="0" smtClean="0"/>
          </a:p>
          <a:p>
            <a:endParaRPr lang="en-US" dirty="0" smtClean="0"/>
          </a:p>
          <a:p>
            <a:endParaRPr lang="ru-RU" dirty="0"/>
          </a:p>
        </p:txBody>
      </p:sp>
    </p:spTree>
    <p:extLst>
      <p:ext uri="{BB962C8B-B14F-4D97-AF65-F5344CB8AC3E}">
        <p14:creationId xmlns:p14="http://schemas.microsoft.com/office/powerpoint/2010/main" val="1813111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3933056"/>
            <a:ext cx="4536504" cy="1200329"/>
          </a:xfrm>
          <a:prstGeom prst="rect">
            <a:avLst/>
          </a:prstGeom>
          <a:noFill/>
        </p:spPr>
        <p:txBody>
          <a:bodyPr wrap="square" rtlCol="0">
            <a:spAutoFit/>
          </a:bodyPr>
          <a:lstStyle/>
          <a:p>
            <a:r>
              <a:rPr lang="ru-RU" dirty="0" err="1" smtClean="0"/>
              <a:t>Муханова</a:t>
            </a:r>
            <a:r>
              <a:rPr lang="ru-RU" dirty="0" smtClean="0"/>
              <a:t> Елена Сергеевна,</a:t>
            </a:r>
          </a:p>
          <a:p>
            <a:r>
              <a:rPr lang="ru-RU" dirty="0"/>
              <a:t>з</a:t>
            </a:r>
            <a:r>
              <a:rPr lang="ru-RU" dirty="0" smtClean="0"/>
              <a:t>аместитель директора по УВР</a:t>
            </a:r>
          </a:p>
          <a:p>
            <a:r>
              <a:rPr lang="ru-RU" dirty="0" smtClean="0"/>
              <a:t>тел.55-63-23, </a:t>
            </a:r>
          </a:p>
          <a:p>
            <a:r>
              <a:rPr lang="en-US" dirty="0"/>
              <a:t>e</a:t>
            </a:r>
            <a:r>
              <a:rPr lang="en-US" dirty="0" smtClean="0"/>
              <a:t>-mail</a:t>
            </a:r>
            <a:r>
              <a:rPr lang="ru-RU" dirty="0" smtClean="0"/>
              <a:t>: </a:t>
            </a:r>
            <a:r>
              <a:rPr lang="en-US" dirty="0" smtClean="0"/>
              <a:t>school</a:t>
            </a:r>
            <a:r>
              <a:rPr lang="ru-RU" dirty="0" smtClean="0"/>
              <a:t>_</a:t>
            </a:r>
            <a:r>
              <a:rPr lang="en-US" dirty="0" smtClean="0"/>
              <a:t>47@govrb.ru</a:t>
            </a:r>
            <a:endParaRPr lang="ru-RU" dirty="0"/>
          </a:p>
        </p:txBody>
      </p:sp>
    </p:spTree>
    <p:extLst>
      <p:ext uri="{BB962C8B-B14F-4D97-AF65-F5344CB8AC3E}">
        <p14:creationId xmlns:p14="http://schemas.microsoft.com/office/powerpoint/2010/main" val="345522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572560" cy="6286544"/>
          </a:xfrm>
        </p:spPr>
        <p:txBody>
          <a:bodyPr>
            <a:normAutofit/>
          </a:bodyPr>
          <a:lstStyle/>
          <a:p>
            <a:pPr lvl="0"/>
            <a:r>
              <a:rPr lang="ru-RU" sz="2800" dirty="0" smtClean="0"/>
              <a:t>ГИА, завершающая освоение имеющих государственную аккредитацию основных образовательных программ основного общего образования, является </a:t>
            </a:r>
            <a:r>
              <a:rPr lang="ru-RU" sz="2800" u="sng" dirty="0" smtClean="0"/>
              <a:t>обязательной.</a:t>
            </a:r>
          </a:p>
          <a:p>
            <a:pPr lvl="1" algn="ctr">
              <a:buNone/>
            </a:pPr>
            <a:r>
              <a:rPr lang="ru-RU" sz="2400" b="1" dirty="0" smtClean="0"/>
              <a:t>ГИА включает в себя: </a:t>
            </a:r>
          </a:p>
          <a:p>
            <a:pPr lvl="0"/>
            <a:r>
              <a:rPr lang="ru-RU" sz="2800" u="sng" dirty="0" smtClean="0">
                <a:solidFill>
                  <a:srgbClr val="FF0000"/>
                </a:solidFill>
                <a:effectLst>
                  <a:outerShdw blurRad="38100" dist="38100" dir="2700000" algn="tl">
                    <a:srgbClr val="000000">
                      <a:alpha val="43137"/>
                    </a:srgbClr>
                  </a:outerShdw>
                </a:effectLst>
              </a:rPr>
              <a:t>Четыре</a:t>
            </a:r>
            <a:r>
              <a:rPr lang="ru-RU" sz="2800" u="sng" dirty="0" smtClean="0">
                <a:effectLst>
                  <a:outerShdw blurRad="38100" dist="38100" dir="2700000" algn="tl">
                    <a:srgbClr val="000000">
                      <a:alpha val="43137"/>
                    </a:srgbClr>
                  </a:outerShdw>
                </a:effectLst>
              </a:rPr>
              <a:t> экзамена, в том числе </a:t>
            </a:r>
            <a:r>
              <a:rPr lang="ru-RU" sz="2800" u="sng" dirty="0" smtClean="0">
                <a:solidFill>
                  <a:srgbClr val="FF0000"/>
                </a:solidFill>
                <a:effectLst>
                  <a:outerShdw blurRad="38100" dist="38100" dir="2700000" algn="tl">
                    <a:srgbClr val="000000">
                      <a:alpha val="43137"/>
                    </a:srgbClr>
                  </a:outerShdw>
                </a:effectLst>
              </a:rPr>
              <a:t>обязательные</a:t>
            </a:r>
            <a:r>
              <a:rPr lang="en-US" sz="2800" u="sng" dirty="0" smtClean="0">
                <a:solidFill>
                  <a:srgbClr val="FF0000"/>
                </a:solidFill>
                <a:effectLst>
                  <a:outerShdw blurRad="38100" dist="38100" dir="2700000" algn="tl">
                    <a:srgbClr val="000000">
                      <a:alpha val="43137"/>
                    </a:srgbClr>
                  </a:outerShdw>
                </a:effectLst>
              </a:rPr>
              <a:t> </a:t>
            </a:r>
            <a:r>
              <a:rPr lang="ru-RU" sz="2800" u="sng" dirty="0" smtClean="0">
                <a:solidFill>
                  <a:srgbClr val="FF0000"/>
                </a:solidFill>
                <a:effectLst>
                  <a:outerShdw blurRad="38100" dist="38100" dir="2700000" algn="tl">
                    <a:srgbClr val="000000">
                      <a:alpha val="43137"/>
                    </a:srgbClr>
                  </a:outerShdw>
                </a:effectLst>
              </a:rPr>
              <a:t> по русскому языку и математике</a:t>
            </a:r>
            <a:r>
              <a:rPr lang="ru-RU" sz="2800" dirty="0" smtClean="0">
                <a:effectLst>
                  <a:outerShdw blurRad="38100" dist="38100" dir="2700000" algn="tl">
                    <a:srgbClr val="000000">
                      <a:alpha val="43137"/>
                    </a:srgbClr>
                  </a:outerShdw>
                </a:effectLst>
              </a:rPr>
              <a:t>. </a:t>
            </a:r>
          </a:p>
          <a:p>
            <a:pPr lvl="0"/>
            <a:r>
              <a:rPr lang="ru-RU" sz="2800" dirty="0"/>
              <a:t>и</a:t>
            </a:r>
            <a:r>
              <a:rPr lang="ru-RU" sz="2800" dirty="0" smtClean="0"/>
              <a:t> экзамены </a:t>
            </a:r>
            <a:r>
              <a:rPr lang="ru-RU" sz="2800" b="1" u="sng" dirty="0" smtClean="0">
                <a:solidFill>
                  <a:srgbClr val="FF0000"/>
                </a:solidFill>
              </a:rPr>
              <a:t>по выбору по двум </a:t>
            </a:r>
            <a:r>
              <a:rPr lang="ru-RU" sz="2800" dirty="0" smtClean="0"/>
              <a:t>учебным предметам: </a:t>
            </a:r>
            <a:r>
              <a:rPr lang="ru-RU" sz="2800" i="1" dirty="0" smtClean="0"/>
              <a:t>литературе, физике, химии, биологии, географии, истории, обществознанию, иностранным языкам, информатике, бурятскому языку</a:t>
            </a:r>
            <a:r>
              <a:rPr lang="ru-RU" sz="2800" dirty="0" smtClean="0"/>
              <a:t>.</a:t>
            </a:r>
            <a:endParaRPr lang="ru-RU" sz="2800" u="sng" dirty="0" smtClean="0">
              <a:effectLst>
                <a:outerShdw blurRad="38100" dist="38100" dir="2700000" algn="tl">
                  <a:srgbClr val="000000">
                    <a:alpha val="43137"/>
                  </a:srgbClr>
                </a:outerShdw>
              </a:effectLst>
            </a:endParaRPr>
          </a:p>
          <a:p>
            <a:pPr lvl="0"/>
            <a:endParaRPr lang="ru-RU" sz="4800" u="sng"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1285860"/>
            <a:ext cx="8472518" cy="5143536"/>
          </a:xfrm>
        </p:spPr>
        <p:txBody>
          <a:bodyPr>
            <a:normAutofit lnSpcReduction="10000"/>
          </a:bodyPr>
          <a:lstStyle/>
          <a:p>
            <a:r>
              <a:rPr lang="ru-RU" dirty="0" smtClean="0"/>
              <a:t>а) в форме </a:t>
            </a:r>
            <a:r>
              <a:rPr lang="ru-RU" b="1" dirty="0" smtClean="0">
                <a:effectLst>
                  <a:outerShdw blurRad="38100" dist="38100" dir="2700000" algn="tl">
                    <a:srgbClr val="000000">
                      <a:alpha val="43137"/>
                    </a:srgbClr>
                  </a:outerShdw>
                </a:effectLst>
              </a:rPr>
              <a:t>основного государственного экзамена (далее –</a:t>
            </a:r>
            <a:r>
              <a:rPr lang="ru-RU" b="1" u="sng" dirty="0" smtClean="0">
                <a:effectLst>
                  <a:outerShdw blurRad="38100" dist="38100" dir="2700000" algn="tl">
                    <a:srgbClr val="000000">
                      <a:alpha val="43137"/>
                    </a:srgbClr>
                  </a:outerShdw>
                </a:effectLst>
              </a:rPr>
              <a:t> </a:t>
            </a:r>
            <a:r>
              <a:rPr lang="ru-RU" b="1" u="sng" dirty="0" smtClean="0">
                <a:solidFill>
                  <a:srgbClr val="FF0000"/>
                </a:solidFill>
                <a:effectLst>
                  <a:outerShdw blurRad="38100" dist="38100" dir="2700000" algn="tl">
                    <a:srgbClr val="000000">
                      <a:alpha val="43137"/>
                    </a:srgbClr>
                  </a:outerShdw>
                </a:effectLst>
              </a:rPr>
              <a:t>ОГЭ</a:t>
            </a:r>
            <a:r>
              <a:rPr lang="ru-RU" b="1" u="sng" dirty="0" smtClean="0">
                <a:effectLst>
                  <a:outerShdw blurRad="38100" dist="38100" dir="2700000" algn="tl">
                    <a:srgbClr val="000000">
                      <a:alpha val="43137"/>
                    </a:srgbClr>
                  </a:outerShdw>
                </a:effectLst>
              </a:rPr>
              <a:t>) </a:t>
            </a:r>
            <a:r>
              <a:rPr lang="ru-RU" dirty="0" smtClean="0"/>
              <a:t>с использованием контрольных измерительных материалов, представляющих собой комплексы заданий стандартизированной формы (далее – КИМ);</a:t>
            </a:r>
          </a:p>
          <a:p>
            <a:r>
              <a:rPr lang="ru-RU" dirty="0" smtClean="0"/>
              <a:t>б) в форме письменных и устных экзаменов с использованием текстов, тем, заданий, билетов (далее </a:t>
            </a:r>
            <a:r>
              <a:rPr lang="ru-RU" b="1" dirty="0" smtClean="0"/>
              <a:t>– государственный выпускной экзамен, </a:t>
            </a:r>
            <a:r>
              <a:rPr lang="ru-RU" b="1" u="sng" dirty="0" smtClean="0">
                <a:solidFill>
                  <a:srgbClr val="FF0000"/>
                </a:solidFill>
              </a:rPr>
              <a:t>ГВЭ</a:t>
            </a:r>
            <a:r>
              <a:rPr lang="ru-RU" u="sng" dirty="0" smtClean="0"/>
              <a:t>) </a:t>
            </a:r>
            <a:r>
              <a:rPr lang="ru-RU" dirty="0" smtClean="0"/>
              <a:t>– для обучающихся </a:t>
            </a:r>
            <a:r>
              <a:rPr lang="ru-RU" b="1" u="sng" dirty="0" smtClean="0"/>
              <a:t>с ограниченными возможностями здоровья (ОВЗ),</a:t>
            </a:r>
            <a:r>
              <a:rPr lang="ru-RU" u="sng" dirty="0" smtClean="0"/>
              <a:t> </a:t>
            </a:r>
            <a:r>
              <a:rPr lang="ru-RU" dirty="0" smtClean="0"/>
              <a:t>обучающихся </a:t>
            </a:r>
            <a:r>
              <a:rPr lang="ru-RU" u="sng" dirty="0" smtClean="0">
                <a:effectLst>
                  <a:outerShdw blurRad="38100" dist="38100" dir="2700000" algn="tl">
                    <a:srgbClr val="000000">
                      <a:alpha val="43137"/>
                    </a:srgbClr>
                  </a:outerShdw>
                </a:effectLst>
              </a:rPr>
              <a:t>детей-инвалидов</a:t>
            </a:r>
            <a:r>
              <a:rPr lang="ru-RU" dirty="0" smtClean="0">
                <a:effectLst>
                  <a:outerShdw blurRad="38100" dist="38100" dir="2700000" algn="tl">
                    <a:srgbClr val="000000">
                      <a:alpha val="43137"/>
                    </a:srgbClr>
                  </a:outerShdw>
                </a:effectLst>
              </a:rPr>
              <a:t> </a:t>
            </a:r>
            <a:r>
              <a:rPr lang="ru-RU" dirty="0" smtClean="0"/>
              <a:t>освоивших образовательные программы основного общего образования;</a:t>
            </a:r>
          </a:p>
          <a:p>
            <a:endParaRPr lang="ru-RU" dirty="0"/>
          </a:p>
        </p:txBody>
      </p:sp>
      <p:sp>
        <p:nvSpPr>
          <p:cNvPr id="6" name="Заголовок 5"/>
          <p:cNvSpPr>
            <a:spLocks noGrp="1"/>
          </p:cNvSpPr>
          <p:nvPr>
            <p:ph type="title"/>
          </p:nvPr>
        </p:nvSpPr>
        <p:spPr/>
        <p:txBody>
          <a:bodyPr/>
          <a:lstStyle/>
          <a:p>
            <a:r>
              <a:rPr lang="ru-RU" dirty="0" smtClean="0"/>
              <a:t>Формы проведения ГИА</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1628800"/>
            <a:ext cx="8572560" cy="4525963"/>
          </a:xfrm>
        </p:spPr>
        <p:txBody>
          <a:bodyPr>
            <a:normAutofit fontScale="92500" lnSpcReduction="10000"/>
          </a:bodyPr>
          <a:lstStyle/>
          <a:p>
            <a:r>
              <a:rPr lang="ru-RU" dirty="0" smtClean="0">
                <a:latin typeface="Arial" pitchFamily="34" charset="0"/>
                <a:cs typeface="Arial" pitchFamily="34" charset="0"/>
              </a:rPr>
              <a:t>Ул.Свердлова, 21, телефон</a:t>
            </a:r>
            <a:r>
              <a:rPr lang="ru-RU" b="1" dirty="0" smtClean="0">
                <a:latin typeface="Arial" pitchFamily="34" charset="0"/>
                <a:cs typeface="Arial" pitchFamily="34" charset="0"/>
              </a:rPr>
              <a:t> </a:t>
            </a:r>
            <a:r>
              <a:rPr lang="ru-RU" sz="3000" b="1" dirty="0" smtClean="0">
                <a:solidFill>
                  <a:srgbClr val="FF0000"/>
                </a:solidFill>
                <a:latin typeface="Arial" pitchFamily="34" charset="0"/>
                <a:cs typeface="Arial" pitchFamily="34" charset="0"/>
              </a:rPr>
              <a:t>21-53-24</a:t>
            </a:r>
          </a:p>
          <a:p>
            <a:r>
              <a:rPr lang="ru-RU" dirty="0" smtClean="0">
                <a:latin typeface="Arial" pitchFamily="34" charset="0"/>
                <a:cs typeface="Arial" pitchFamily="34" charset="0"/>
              </a:rPr>
              <a:t>Сайт:</a:t>
            </a:r>
            <a:r>
              <a:rPr lang="ru-RU" dirty="0" smtClean="0">
                <a:solidFill>
                  <a:srgbClr val="FF0000"/>
                </a:solidFill>
                <a:latin typeface="Arial" pitchFamily="34" charset="0"/>
                <a:cs typeface="Arial" pitchFamily="34" charset="0"/>
              </a:rPr>
              <a:t> </a:t>
            </a:r>
            <a:r>
              <a:rPr lang="en-US" sz="4000" dirty="0" smtClean="0">
                <a:solidFill>
                  <a:srgbClr val="FF0000"/>
                </a:solidFill>
                <a:hlinkClick r:id="rId2"/>
              </a:rPr>
              <a:t>rco03.ru</a:t>
            </a:r>
            <a:r>
              <a:rPr lang="en-US" dirty="0" smtClean="0">
                <a:solidFill>
                  <a:srgbClr val="FF0000"/>
                </a:solidFill>
                <a:latin typeface="Arial" pitchFamily="34" charset="0"/>
                <a:cs typeface="Arial" pitchFamily="34" charset="0"/>
              </a:rPr>
              <a:t> </a:t>
            </a:r>
            <a:r>
              <a:rPr lang="ru-RU" dirty="0" smtClean="0">
                <a:latin typeface="Arial" pitchFamily="34" charset="0"/>
                <a:cs typeface="Arial" pitchFamily="34" charset="0"/>
              </a:rPr>
              <a:t>, раздел «</a:t>
            </a:r>
            <a:r>
              <a:rPr lang="ru-RU" i="1" dirty="0" smtClean="0">
                <a:latin typeface="Arial" pitchFamily="34" charset="0"/>
                <a:cs typeface="Arial" pitchFamily="34" charset="0"/>
              </a:rPr>
              <a:t>РПМПК</a:t>
            </a:r>
            <a:r>
              <a:rPr lang="ru-RU" dirty="0" smtClean="0">
                <a:latin typeface="Arial" pitchFamily="34" charset="0"/>
                <a:cs typeface="Arial" pitchFamily="34" charset="0"/>
              </a:rPr>
              <a:t>» </a:t>
            </a:r>
            <a:r>
              <a:rPr lang="ru-RU" u="sng" dirty="0" smtClean="0">
                <a:latin typeface="Arial" pitchFamily="34" charset="0"/>
                <a:cs typeface="Arial" pitchFamily="34" charset="0"/>
              </a:rPr>
              <a:t>Документы: </a:t>
            </a:r>
            <a:r>
              <a:rPr lang="ru-RU" dirty="0" smtClean="0">
                <a:latin typeface="Arial" pitchFamily="34" charset="0"/>
                <a:cs typeface="Arial" pitchFamily="34" charset="0"/>
              </a:rPr>
              <a:t>копия свидетельства о рождении, согласие на обследование, заключение психиатра (Комсомольская 28), справка врачебной комиссии, копия личного дела, справка об успеваемости, направление от  школы, выписка из истории болезни от лечащего врача, характеристика от школы, письменные работы, рисунки, выписка из истории развития ребенка от педиатра (5 врачей).</a:t>
            </a:r>
          </a:p>
          <a:p>
            <a:r>
              <a:rPr lang="en-US" dirty="0">
                <a:hlinkClick r:id="rId3"/>
              </a:rPr>
              <a:t>e</a:t>
            </a:r>
            <a:r>
              <a:rPr lang="en-US" dirty="0" smtClean="0">
                <a:hlinkClick r:id="rId3"/>
              </a:rPr>
              <a:t>-mail: rpmpkmoin@gmail.com</a:t>
            </a:r>
            <a:endParaRPr lang="ru-RU" dirty="0" smtClean="0">
              <a:latin typeface="Arial" pitchFamily="34" charset="0"/>
              <a:cs typeface="Arial" pitchFamily="34" charset="0"/>
            </a:endParaRPr>
          </a:p>
          <a:p>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ru-RU" dirty="0" smtClean="0"/>
              <a:t>Республиканская </a:t>
            </a:r>
            <a:r>
              <a:rPr lang="ru-RU" dirty="0" err="1" smtClean="0"/>
              <a:t>психолого-медикопедагогическая</a:t>
            </a:r>
            <a:r>
              <a:rPr lang="ru-RU" dirty="0" smtClean="0"/>
              <a:t> комиссия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85728"/>
            <a:ext cx="8229600" cy="5721563"/>
          </a:xfrm>
        </p:spPr>
        <p:txBody>
          <a:bodyPr>
            <a:normAutofit fontScale="92500" lnSpcReduction="10000"/>
          </a:bodyPr>
          <a:lstStyle/>
          <a:p>
            <a:pPr lvl="0"/>
            <a:r>
              <a:rPr lang="ru-RU" b="1" dirty="0" smtClean="0"/>
              <a:t>К ГИА допускаются </a:t>
            </a:r>
            <a:r>
              <a:rPr lang="ru-RU" dirty="0" smtClean="0"/>
              <a:t>обучающиеся, не имеющие академической задолженности и в полном объеме выполнившие учебный план или индивидуальный учебный план (имеющие годовые отметки по всем учебным предметам учебного плана за IX класс </a:t>
            </a:r>
            <a:r>
              <a:rPr lang="ru-RU" b="1" dirty="0" smtClean="0">
                <a:solidFill>
                  <a:srgbClr val="FF0000"/>
                </a:solidFill>
              </a:rPr>
              <a:t>не ниже удовлетворительных</a:t>
            </a:r>
            <a:r>
              <a:rPr lang="ru-RU" dirty="0" smtClean="0"/>
              <a:t>). </a:t>
            </a:r>
          </a:p>
          <a:p>
            <a:pPr lvl="0"/>
            <a:r>
              <a:rPr lang="ru-RU" dirty="0" smtClean="0"/>
              <a:t>Также обязательным условием допуска является успешное прохождение </a:t>
            </a:r>
            <a:r>
              <a:rPr lang="ru-RU" dirty="0" smtClean="0">
                <a:solidFill>
                  <a:srgbClr val="FF0000"/>
                </a:solidFill>
              </a:rPr>
              <a:t>Итогового собеседования</a:t>
            </a:r>
            <a:r>
              <a:rPr lang="ru-RU" dirty="0" smtClean="0"/>
              <a:t> по русскому языку. Оно проводится во вторую среду февраля.</a:t>
            </a:r>
          </a:p>
          <a:p>
            <a:r>
              <a:rPr lang="ru-RU" dirty="0" smtClean="0"/>
              <a:t>Выбранные обучающимся два учебных предмета, форма (формы) ГИА указываются им в заявлении, которое он подает в образовательную организацию</a:t>
            </a:r>
            <a:r>
              <a:rPr lang="ru-RU" b="1" dirty="0" smtClean="0"/>
              <a:t>.</a:t>
            </a:r>
          </a:p>
          <a:p>
            <a:pPr lvl="0"/>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8"/>
            <a:ext cx="8229600" cy="6336704"/>
          </a:xfrm>
        </p:spPr>
        <p:txBody>
          <a:bodyPr>
            <a:normAutofit fontScale="92500" lnSpcReduction="10000"/>
          </a:bodyPr>
          <a:lstStyle/>
          <a:p>
            <a:r>
              <a:rPr lang="ru-RU" b="1" dirty="0" smtClean="0">
                <a:latin typeface="Times New Roman" panose="02020603050405020304" pitchFamily="18" charset="0"/>
                <a:cs typeface="Times New Roman" panose="02020603050405020304" pitchFamily="18" charset="0"/>
              </a:rPr>
              <a:t>Итоговое </a:t>
            </a:r>
            <a:r>
              <a:rPr lang="ru-RU" b="1" dirty="0">
                <a:latin typeface="Times New Roman" panose="02020603050405020304" pitchFamily="18" charset="0"/>
                <a:cs typeface="Times New Roman" panose="02020603050405020304" pitchFamily="18" charset="0"/>
              </a:rPr>
              <a:t>собеседование по русскому языку </a:t>
            </a:r>
          </a:p>
          <a:p>
            <a:pPr marL="0" indent="0">
              <a:buNone/>
            </a:pPr>
            <a:r>
              <a:rPr lang="ru-RU" dirty="0" smtClean="0">
                <a:latin typeface="Times New Roman" panose="02020603050405020304" pitchFamily="18" charset="0"/>
                <a:cs typeface="Times New Roman" panose="02020603050405020304" pitchFamily="18" charset="0"/>
              </a:rPr>
              <a:t>основной </a:t>
            </a:r>
            <a:r>
              <a:rPr lang="ru-RU" dirty="0">
                <a:latin typeface="Times New Roman" panose="02020603050405020304" pitchFamily="18" charset="0"/>
                <a:cs typeface="Times New Roman" panose="02020603050405020304" pitchFamily="18" charset="0"/>
              </a:rPr>
              <a:t>срок : 8 февраля 2023 </a:t>
            </a:r>
            <a:r>
              <a:rPr lang="ru-RU" dirty="0" smtClean="0">
                <a:latin typeface="Times New Roman" panose="02020603050405020304" pitchFamily="18" charset="0"/>
                <a:cs typeface="Times New Roman" panose="02020603050405020304" pitchFamily="18" charset="0"/>
              </a:rPr>
              <a:t>года;</a:t>
            </a:r>
            <a:endParaRPr lang="en-US"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дополнительные </a:t>
            </a:r>
            <a:r>
              <a:rPr lang="ru-RU" dirty="0">
                <a:latin typeface="Times New Roman" panose="02020603050405020304" pitchFamily="18" charset="0"/>
                <a:cs typeface="Times New Roman" panose="02020603050405020304" pitchFamily="18" charset="0"/>
              </a:rPr>
              <a:t>сроки: 15 марта  и 15 мая 2023 года;</a:t>
            </a:r>
          </a:p>
          <a:p>
            <a:r>
              <a:rPr lang="ru-RU" dirty="0" smtClean="0">
                <a:solidFill>
                  <a:srgbClr val="FF0000"/>
                </a:solidFill>
              </a:rPr>
              <a:t>Продолжительность </a:t>
            </a:r>
            <a:r>
              <a:rPr lang="ru-RU" dirty="0"/>
              <a:t>проведения итогового собеседования для каждого участника итогового собеседования составляет </a:t>
            </a:r>
            <a:r>
              <a:rPr lang="ru-RU" dirty="0">
                <a:solidFill>
                  <a:srgbClr val="FF0000"/>
                </a:solidFill>
              </a:rPr>
              <a:t>15-16 минут. </a:t>
            </a:r>
          </a:p>
          <a:p>
            <a:r>
              <a:rPr lang="ru-RU" i="1" dirty="0"/>
              <a:t>Для участников итогового собеседования с ОВЗ, участников итогового собеседования – детей-инвалидов и инвалидов продолжительность проведения итогового собеседования может быть </a:t>
            </a:r>
            <a:r>
              <a:rPr lang="ru-RU" i="1" dirty="0">
                <a:solidFill>
                  <a:srgbClr val="FF0000"/>
                </a:solidFill>
              </a:rPr>
              <a:t>увеличена на 30 минут </a:t>
            </a:r>
            <a:r>
              <a:rPr lang="ru-RU" i="1" dirty="0"/>
              <a:t>(т.е. общая продолжительность итогового собеседования для указанных категорий участников может составлять в среднем </a:t>
            </a:r>
            <a:r>
              <a:rPr lang="ru-RU" i="1" dirty="0">
                <a:solidFill>
                  <a:srgbClr val="FF0000"/>
                </a:solidFill>
              </a:rPr>
              <a:t>45 минут</a:t>
            </a:r>
            <a:r>
              <a:rPr lang="ru-RU" i="1" dirty="0"/>
              <a:t>). </a:t>
            </a:r>
          </a:p>
        </p:txBody>
      </p:sp>
    </p:spTree>
    <p:extLst>
      <p:ext uri="{BB962C8B-B14F-4D97-AF65-F5344CB8AC3E}">
        <p14:creationId xmlns:p14="http://schemas.microsoft.com/office/powerpoint/2010/main" val="24173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04664"/>
            <a:ext cx="8229600" cy="4525963"/>
          </a:xfrm>
        </p:spPr>
        <p:txBody>
          <a:bodyPr/>
          <a:lstStyle/>
          <a:p>
            <a:r>
              <a:rPr lang="ru-RU" b="1" dirty="0"/>
              <a:t>Общее количество баллов за выполнение всей работы – </a:t>
            </a:r>
            <a:r>
              <a:rPr lang="ru-RU" b="1" dirty="0">
                <a:solidFill>
                  <a:srgbClr val="FF0000"/>
                </a:solidFill>
              </a:rPr>
              <a:t>20.</a:t>
            </a:r>
          </a:p>
          <a:p>
            <a:r>
              <a:rPr lang="ru-RU" dirty="0"/>
              <a:t>Участник итогового собеседования получает </a:t>
            </a:r>
            <a:r>
              <a:rPr lang="ru-RU" dirty="0">
                <a:solidFill>
                  <a:srgbClr val="FF0000"/>
                </a:solidFill>
              </a:rPr>
              <a:t>зачёт</a:t>
            </a:r>
            <a:r>
              <a:rPr lang="ru-RU" dirty="0"/>
              <a:t> в случае, если за выполнение всей работы он</a:t>
            </a:r>
            <a:r>
              <a:rPr lang="ru-RU" b="1" dirty="0"/>
              <a:t> </a:t>
            </a:r>
            <a:r>
              <a:rPr lang="ru-RU" dirty="0"/>
              <a:t>набрал </a:t>
            </a:r>
            <a:r>
              <a:rPr lang="ru-RU" b="1" dirty="0">
                <a:solidFill>
                  <a:srgbClr val="FF0000"/>
                </a:solidFill>
              </a:rPr>
              <a:t>10 или более баллов</a:t>
            </a:r>
            <a:r>
              <a:rPr lang="ru-RU" dirty="0">
                <a:solidFill>
                  <a:srgbClr val="FF0000"/>
                </a:solidFill>
              </a:rPr>
              <a:t>.</a:t>
            </a:r>
            <a:r>
              <a:rPr lang="ru-RU" b="1" dirty="0">
                <a:solidFill>
                  <a:srgbClr val="FF0000"/>
                </a:solidFill>
              </a:rPr>
              <a:t> </a:t>
            </a:r>
            <a:endParaRPr lang="ru-RU" dirty="0">
              <a:solidFill>
                <a:srgbClr val="FF0000"/>
              </a:solidFill>
            </a:endParaRPr>
          </a:p>
          <a:p>
            <a:pPr marL="109728" indent="0">
              <a:buNone/>
            </a:pPr>
            <a:endParaRPr lang="ru-RU" dirty="0"/>
          </a:p>
        </p:txBody>
      </p:sp>
    </p:spTree>
    <p:extLst>
      <p:ext uri="{BB962C8B-B14F-4D97-AF65-F5344CB8AC3E}">
        <p14:creationId xmlns:p14="http://schemas.microsoft.com/office/powerpoint/2010/main" val="137104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404664"/>
            <a:ext cx="8715436" cy="6239046"/>
          </a:xfrm>
        </p:spPr>
        <p:txBody>
          <a:bodyPr>
            <a:normAutofit fontScale="70000" lnSpcReduction="20000"/>
          </a:bodyPr>
          <a:lstStyle/>
          <a:p>
            <a:pPr algn="ctr">
              <a:buNone/>
            </a:pPr>
            <a:r>
              <a:rPr lang="ru-RU" b="1" u="sng" dirty="0" smtClean="0"/>
              <a:t>Продолжительность экзаменов:</a:t>
            </a:r>
            <a:endParaRPr lang="en-US" b="1" u="sng" dirty="0" smtClean="0"/>
          </a:p>
          <a:p>
            <a:r>
              <a:rPr lang="ru-RU" dirty="0" smtClean="0"/>
              <a:t>русский язык, математика, литература – </a:t>
            </a:r>
            <a:r>
              <a:rPr lang="ru-RU" b="1" dirty="0" smtClean="0"/>
              <a:t>3 часа 55 минут (235 минут);</a:t>
            </a:r>
            <a:endParaRPr lang="ru-RU" dirty="0" smtClean="0"/>
          </a:p>
          <a:p>
            <a:r>
              <a:rPr lang="ru-RU" dirty="0" smtClean="0"/>
              <a:t>история, обществознание, физика, </a:t>
            </a:r>
            <a:r>
              <a:rPr lang="ru-RU" dirty="0"/>
              <a:t>химия– </a:t>
            </a:r>
            <a:r>
              <a:rPr lang="ru-RU" b="1" dirty="0" smtClean="0"/>
              <a:t>3 часа (180 минут);</a:t>
            </a:r>
            <a:endParaRPr lang="ru-RU" dirty="0" smtClean="0"/>
          </a:p>
          <a:p>
            <a:r>
              <a:rPr lang="ru-RU" dirty="0" smtClean="0"/>
              <a:t>информатика, география, </a:t>
            </a:r>
            <a:r>
              <a:rPr lang="ru-RU" dirty="0"/>
              <a:t>биология– </a:t>
            </a:r>
            <a:r>
              <a:rPr lang="ru-RU" b="1" dirty="0" smtClean="0"/>
              <a:t>2 часа 30 минут (150 минут);</a:t>
            </a:r>
            <a:endParaRPr lang="ru-RU" dirty="0" smtClean="0"/>
          </a:p>
          <a:p>
            <a:r>
              <a:rPr lang="ru-RU" dirty="0" smtClean="0"/>
              <a:t>английский язык– </a:t>
            </a:r>
            <a:r>
              <a:rPr lang="ru-RU" b="1" dirty="0" smtClean="0"/>
              <a:t>2 часа (120 минут)</a:t>
            </a:r>
            <a:r>
              <a:rPr lang="ru-RU" dirty="0" smtClean="0"/>
              <a:t> </a:t>
            </a:r>
            <a:r>
              <a:rPr lang="ru-RU" b="1" dirty="0" smtClean="0"/>
              <a:t>на выполнение письменной части работы</a:t>
            </a:r>
            <a:r>
              <a:rPr lang="ru-RU" dirty="0" smtClean="0"/>
              <a:t>, </a:t>
            </a:r>
            <a:r>
              <a:rPr lang="ru-RU" b="1" dirty="0" smtClean="0"/>
              <a:t>15-30 минут</a:t>
            </a:r>
            <a:r>
              <a:rPr lang="ru-RU" dirty="0" smtClean="0"/>
              <a:t> </a:t>
            </a:r>
            <a:r>
              <a:rPr lang="ru-RU" b="1" dirty="0" smtClean="0"/>
              <a:t>на устный ответ;</a:t>
            </a:r>
          </a:p>
          <a:p>
            <a:r>
              <a:rPr lang="ru-RU" dirty="0" smtClean="0"/>
              <a:t>бурятский язык- </a:t>
            </a:r>
            <a:r>
              <a:rPr lang="ru-RU" b="1" dirty="0" smtClean="0"/>
              <a:t>3 часа 55 минут (235 минут)</a:t>
            </a:r>
            <a:r>
              <a:rPr lang="ru-RU" dirty="0" smtClean="0"/>
              <a:t>.</a:t>
            </a:r>
          </a:p>
          <a:p>
            <a:pPr>
              <a:buNone/>
            </a:pPr>
            <a:endParaRPr lang="ru-RU" dirty="0" smtClean="0"/>
          </a:p>
          <a:p>
            <a:pPr algn="ctr">
              <a:buNone/>
            </a:pPr>
            <a:r>
              <a:rPr lang="ru-RU" b="1" u="sng" dirty="0" smtClean="0"/>
              <a:t>Разрешенные </a:t>
            </a:r>
            <a:r>
              <a:rPr lang="ru-RU" b="1" u="sng" dirty="0" smtClean="0">
                <a:solidFill>
                  <a:srgbClr val="FF0000"/>
                </a:solidFill>
              </a:rPr>
              <a:t>(необходимые)  </a:t>
            </a:r>
            <a:r>
              <a:rPr lang="ru-RU" b="1" u="sng" dirty="0" smtClean="0"/>
              <a:t>дополнительные принадлежности:</a:t>
            </a:r>
            <a:endParaRPr lang="en-US" b="1" u="sng" dirty="0" smtClean="0"/>
          </a:p>
          <a:p>
            <a:r>
              <a:rPr lang="ru-RU" dirty="0" smtClean="0"/>
              <a:t>Математика- </a:t>
            </a:r>
            <a:r>
              <a:rPr lang="ru-RU" dirty="0" smtClean="0">
                <a:solidFill>
                  <a:srgbClr val="FF0000"/>
                </a:solidFill>
              </a:rPr>
              <a:t>линейка</a:t>
            </a:r>
            <a:r>
              <a:rPr lang="ru-RU" dirty="0" smtClean="0"/>
              <a:t>, справочные материалы, </a:t>
            </a:r>
          </a:p>
          <a:p>
            <a:r>
              <a:rPr lang="ru-RU" dirty="0" err="1" smtClean="0"/>
              <a:t>русский-орфографический</a:t>
            </a:r>
            <a:r>
              <a:rPr lang="ru-RU" dirty="0" smtClean="0"/>
              <a:t> словарь, </a:t>
            </a:r>
          </a:p>
          <a:p>
            <a:r>
              <a:rPr lang="ru-RU" dirty="0" smtClean="0"/>
              <a:t>география- </a:t>
            </a:r>
            <a:r>
              <a:rPr lang="ru-RU" dirty="0" smtClean="0">
                <a:solidFill>
                  <a:srgbClr val="FF0000"/>
                </a:solidFill>
              </a:rPr>
              <a:t>линейка, калькулятор</a:t>
            </a:r>
            <a:r>
              <a:rPr lang="ru-RU" dirty="0" smtClean="0"/>
              <a:t>, атласы 7-9 класс, </a:t>
            </a:r>
          </a:p>
          <a:p>
            <a:r>
              <a:rPr lang="ru-RU" dirty="0" smtClean="0"/>
              <a:t>химия- </a:t>
            </a:r>
            <a:r>
              <a:rPr lang="ru-RU" dirty="0" smtClean="0">
                <a:solidFill>
                  <a:srgbClr val="FF0000"/>
                </a:solidFill>
              </a:rPr>
              <a:t>калькулятор,</a:t>
            </a:r>
            <a:r>
              <a:rPr lang="ru-RU" dirty="0" smtClean="0"/>
              <a:t> таблицы Менделеева, растворимости, электрохимический ряд напряжений металлов, реактивы, оборудование, </a:t>
            </a:r>
          </a:p>
          <a:p>
            <a:r>
              <a:rPr lang="ru-RU" dirty="0" smtClean="0"/>
              <a:t>физика- </a:t>
            </a:r>
            <a:r>
              <a:rPr lang="ru-RU" dirty="0" smtClean="0">
                <a:solidFill>
                  <a:srgbClr val="FF0000"/>
                </a:solidFill>
              </a:rPr>
              <a:t>калькулятор, линейка, </a:t>
            </a:r>
            <a:r>
              <a:rPr lang="ru-RU" dirty="0" smtClean="0"/>
              <a:t>оборудование, </a:t>
            </a:r>
          </a:p>
          <a:p>
            <a:r>
              <a:rPr lang="ru-RU" dirty="0"/>
              <a:t>б</a:t>
            </a:r>
            <a:r>
              <a:rPr lang="ru-RU" dirty="0" smtClean="0"/>
              <a:t>иология – линейка, калькулятор,</a:t>
            </a:r>
          </a:p>
          <a:p>
            <a:r>
              <a:rPr lang="ru-RU" dirty="0" smtClean="0"/>
              <a:t>информатика-компьютер, </a:t>
            </a:r>
          </a:p>
          <a:p>
            <a:r>
              <a:rPr lang="ru-RU" dirty="0" smtClean="0"/>
              <a:t>литература-орфографический словарь, тексты </a:t>
            </a:r>
            <a:r>
              <a:rPr lang="ru-RU" dirty="0" err="1" smtClean="0"/>
              <a:t>худож.произв</a:t>
            </a:r>
            <a:r>
              <a:rPr lang="ru-RU" dirty="0" smtClean="0"/>
              <a:t>, сборники лирики.</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2032</TotalTime>
  <Words>1535</Words>
  <Application>Microsoft Office PowerPoint</Application>
  <PresentationFormat>Экран (4:3)</PresentationFormat>
  <Paragraphs>181</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Открытая</vt:lpstr>
      <vt:lpstr>Государственная итоговая аттестация  выпускников IX классов</vt:lpstr>
      <vt:lpstr>Нормативно-правовая база</vt:lpstr>
      <vt:lpstr>Презентация PowerPoint</vt:lpstr>
      <vt:lpstr>Формы проведения ГИА</vt:lpstr>
      <vt:lpstr>Республиканская психолого-медикопедагогическая комиссия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Расписание ГИА-9 2023г (проект) (основной период)</vt:lpstr>
      <vt:lpstr>Расписание ГИА-9 (дополнительный период)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МОУ "СОШ №47"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Государственная итоговая аттестация выпускников IX классов</dc:title>
  <dc:creator>Елена</dc:creator>
  <cp:lastModifiedBy>Пользователь Windows</cp:lastModifiedBy>
  <cp:revision>139</cp:revision>
  <cp:lastPrinted>2022-11-15T09:43:58Z</cp:lastPrinted>
  <dcterms:created xsi:type="dcterms:W3CDTF">2012-12-03T04:31:00Z</dcterms:created>
  <dcterms:modified xsi:type="dcterms:W3CDTF">2022-11-15T09:44:06Z</dcterms:modified>
</cp:coreProperties>
</file>